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BEAF4"/>
          </a:solidFill>
        </a:fill>
      </a:tcStyle>
    </a:wholeTbl>
    <a:band2H>
      <a:tcTxStyle b="def" i="def"/>
      <a:tcStyle>
        <a:tcBdr/>
        <a:fill>
          <a:solidFill>
            <a:srgbClr val="E7F5FA"/>
          </a:solidFill>
        </a:fill>
      </a:tcStyle>
    </a:band2H>
    <a:firstCol>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Col>
    <a:la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lastRow>
    <a:fir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E1F4D4"/>
          </a:solidFill>
        </a:fill>
      </a:tcStyle>
    </a:wholeTbl>
    <a:band2H>
      <a:tcTxStyle b="def" i="def"/>
      <a:tcStyle>
        <a:tcBdr/>
        <a:fill>
          <a:solidFill>
            <a:srgbClr val="F1FAEB"/>
          </a:solidFill>
        </a:fill>
      </a:tcStyle>
    </a:band2H>
    <a:firstCol>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Col>
    <a:la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lastRow>
    <a:fir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CECA"/>
          </a:solidFill>
        </a:fill>
      </a:tcStyle>
    </a:wholeTbl>
    <a:band2H>
      <a:tcTxStyle b="def" i="def"/>
      <a:tcStyle>
        <a:tcBdr/>
        <a:fill>
          <a:solidFill>
            <a:srgbClr val="FFE8E6"/>
          </a:solidFill>
        </a:fill>
      </a:tcStyle>
    </a:band2H>
    <a:firstCol>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Col>
    <a:la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lastRow>
    <a:fir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2F2F2"/>
          </a:solidFill>
        </a:fill>
      </a:tcStyle>
    </a:band2H>
    <a:firstCol>
      <a:tcTxStyle b="on" i="off">
        <a:fontRef idx="major">
          <a:srgbClr val="F2F2F2"/>
        </a:fontRef>
        <a:srgbClr val="F2F2F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2F2F2"/>
          </a:solidFill>
        </a:fill>
      </a:tcStyle>
    </a:lastRow>
    <a:firstRow>
      <a:tcTxStyle b="on" i="off">
        <a:fontRef idx="major">
          <a:srgbClr val="F2F2F2"/>
        </a:fontRef>
        <a:srgbClr val="F2F2F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Col>
    <a:la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lastRow>
    <a:firstRow>
      <a:tcTxStyle b="on" i="off">
        <a:fontRef idx="maj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2" name="Shape 272"/>
          <p:cNvSpPr/>
          <p:nvPr>
            <p:ph type="sldImg"/>
          </p:nvPr>
        </p:nvSpPr>
        <p:spPr>
          <a:xfrm>
            <a:off x="1143000" y="685800"/>
            <a:ext cx="4572000" cy="3429000"/>
          </a:xfrm>
          <a:prstGeom prst="rect">
            <a:avLst/>
          </a:prstGeom>
        </p:spPr>
        <p:txBody>
          <a:bodyPr/>
          <a:lstStyle/>
          <a:p>
            <a:pPr/>
          </a:p>
        </p:txBody>
      </p:sp>
      <p:sp>
        <p:nvSpPr>
          <p:cNvPr id="273" name="Shape 27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with Image">
    <p:spTree>
      <p:nvGrpSpPr>
        <p:cNvPr id="1" name=""/>
        <p:cNvGrpSpPr/>
        <p:nvPr/>
      </p:nvGrpSpPr>
      <p:grpSpPr>
        <a:xfrm>
          <a:off x="0" y="0"/>
          <a:ext cx="0" cy="0"/>
          <a:chOff x="0" y="0"/>
          <a:chExt cx="0" cy="0"/>
        </a:xfrm>
      </p:grpSpPr>
      <p:sp>
        <p:nvSpPr>
          <p:cNvPr id="17" name="Title Text"/>
          <p:cNvSpPr txBox="1"/>
          <p:nvPr>
            <p:ph type="title"/>
          </p:nvPr>
        </p:nvSpPr>
        <p:spPr>
          <a:xfrm>
            <a:off x="3200400" y="2811145"/>
            <a:ext cx="8991600" cy="1261111"/>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8" name="Body Level One…"/>
          <p:cNvSpPr txBox="1"/>
          <p:nvPr>
            <p:ph type="body" sz="quarter" idx="1"/>
          </p:nvPr>
        </p:nvSpPr>
        <p:spPr>
          <a:xfrm>
            <a:off x="3200400" y="4060825"/>
            <a:ext cx="6580506" cy="581025"/>
          </a:xfrm>
          <a:prstGeom prst="rect">
            <a:avLst/>
          </a:prstGeom>
          <a:solidFill>
            <a:srgbClr val="000000">
              <a:alpha val="79000"/>
            </a:srgbClr>
          </a:solidFill>
        </p:spPr>
        <p:txBody>
          <a:bodyPr lIns="179704" tIns="179704" rIns="179704" bIns="179704"/>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0"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1"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2" name="Rectangle 7"/>
          <p:cNvSpPr/>
          <p:nvPr/>
        </p:nvSpPr>
        <p:spPr>
          <a:xfrm>
            <a:off x="9780905" y="2698749"/>
            <a:ext cx="2411096" cy="114937"/>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pic>
        <p:nvPicPr>
          <p:cNvPr id="23" name="Picture 3" descr="Picture 3"/>
          <p:cNvPicPr>
            <a:picLocks noChangeAspect="1"/>
          </p:cNvPicPr>
          <p:nvPr/>
        </p:nvPicPr>
        <p:blipFill>
          <a:blip r:embed="rId2">
            <a:extLst/>
          </a:blip>
          <a:stretch>
            <a:fillRect/>
          </a:stretch>
        </p:blipFill>
        <p:spPr>
          <a:xfrm>
            <a:off x="0" y="0"/>
            <a:ext cx="2676525" cy="514350"/>
          </a:xfrm>
          <a:prstGeom prst="rect">
            <a:avLst/>
          </a:prstGeom>
          <a:ln w="12700">
            <a:miter lim="400000"/>
          </a:ln>
        </p:spPr>
      </p:pic>
      <p:pic>
        <p:nvPicPr>
          <p:cNvPr id="24" name="Picture 9" descr="Picture 9"/>
          <p:cNvPicPr>
            <a:picLocks noChangeAspect="1"/>
          </p:cNvPicPr>
          <p:nvPr/>
        </p:nvPicPr>
        <p:blipFill>
          <a:blip r:embed="rId3">
            <a:extLst/>
          </a:blip>
          <a:stretch>
            <a:fillRect/>
          </a:stretch>
        </p:blipFill>
        <p:spPr>
          <a:xfrm>
            <a:off x="9648825" y="0"/>
            <a:ext cx="2543175" cy="593091"/>
          </a:xfrm>
          <a:prstGeom prst="rect">
            <a:avLst/>
          </a:prstGeom>
          <a:ln w="12700">
            <a:miter lim="400000"/>
          </a:ln>
        </p:spPr>
      </p:pic>
      <p:sp>
        <p:nvSpPr>
          <p:cNvPr id="25" name="Slide Number"/>
          <p:cNvSpPr txBox="1"/>
          <p:nvPr>
            <p:ph type="sldNum" sz="quarter" idx="2"/>
          </p:nvPr>
        </p:nvSpPr>
        <p:spPr>
          <a:xfrm>
            <a:off x="8737600" y="6277917"/>
            <a:ext cx="2844800" cy="1568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Subtitle">
    <p:spTree>
      <p:nvGrpSpPr>
        <p:cNvPr id="1" name=""/>
        <p:cNvGrpSpPr/>
        <p:nvPr/>
      </p:nvGrpSpPr>
      <p:grpSpPr>
        <a:xfrm>
          <a:off x="0" y="0"/>
          <a:ext cx="0" cy="0"/>
          <a:chOff x="0" y="0"/>
          <a:chExt cx="0" cy="0"/>
        </a:xfrm>
      </p:grpSpPr>
      <p:sp>
        <p:nvSpPr>
          <p:cNvPr id="122" name="Title Text"/>
          <p:cNvSpPr txBox="1"/>
          <p:nvPr>
            <p:ph type="title"/>
          </p:nvPr>
        </p:nvSpPr>
        <p:spPr>
          <a:xfrm>
            <a:off x="431800" y="431800"/>
            <a:ext cx="11340466" cy="432435"/>
          </a:xfrm>
          <a:prstGeom prst="rect">
            <a:avLst/>
          </a:prstGeom>
        </p:spPr>
        <p:txBody>
          <a:bodyPr/>
          <a:lstStyle/>
          <a:p>
            <a:pPr/>
            <a:r>
              <a:t>Title Text</a:t>
            </a:r>
          </a:p>
        </p:txBody>
      </p:sp>
      <p:sp>
        <p:nvSpPr>
          <p:cNvPr id="123" name="Body Level One…"/>
          <p:cNvSpPr txBox="1"/>
          <p:nvPr>
            <p:ph type="body" sz="half" idx="1"/>
          </p:nvPr>
        </p:nvSpPr>
        <p:spPr>
          <a:xfrm>
            <a:off x="431800" y="1511935"/>
            <a:ext cx="5472430" cy="4679951"/>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131" name="Title Text"/>
          <p:cNvSpPr txBox="1"/>
          <p:nvPr>
            <p:ph type="title"/>
          </p:nvPr>
        </p:nvSpPr>
        <p:spPr>
          <a:xfrm>
            <a:off x="431800" y="431800"/>
            <a:ext cx="11340466" cy="432435"/>
          </a:xfrm>
          <a:prstGeom prst="rect">
            <a:avLst/>
          </a:prstGeom>
        </p:spPr>
        <p:txBody>
          <a:bodyPr/>
          <a:lstStyle/>
          <a:p>
            <a:pPr/>
            <a:r>
              <a:t>Title Text</a:t>
            </a:r>
          </a:p>
        </p:txBody>
      </p:sp>
      <p:sp>
        <p:nvSpPr>
          <p:cNvPr id="132" name="Body Level One…"/>
          <p:cNvSpPr txBox="1"/>
          <p:nvPr>
            <p:ph type="body" sz="half" idx="1"/>
          </p:nvPr>
        </p:nvSpPr>
        <p:spPr>
          <a:xfrm>
            <a:off x="431800" y="1511935"/>
            <a:ext cx="3600450" cy="4679316"/>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 Column">
    <p:spTree>
      <p:nvGrpSpPr>
        <p:cNvPr id="1" name=""/>
        <p:cNvGrpSpPr/>
        <p:nvPr/>
      </p:nvGrpSpPr>
      <p:grpSpPr>
        <a:xfrm>
          <a:off x="0" y="0"/>
          <a:ext cx="0" cy="0"/>
          <a:chOff x="0" y="0"/>
          <a:chExt cx="0" cy="0"/>
        </a:xfrm>
      </p:grpSpPr>
      <p:sp>
        <p:nvSpPr>
          <p:cNvPr id="140" name="Title Text"/>
          <p:cNvSpPr txBox="1"/>
          <p:nvPr>
            <p:ph type="title"/>
          </p:nvPr>
        </p:nvSpPr>
        <p:spPr>
          <a:xfrm>
            <a:off x="431800" y="431800"/>
            <a:ext cx="11340466" cy="432435"/>
          </a:xfrm>
          <a:prstGeom prst="rect">
            <a:avLst/>
          </a:prstGeom>
        </p:spPr>
        <p:txBody>
          <a:bodyPr/>
          <a:lstStyle/>
          <a:p>
            <a:pPr/>
            <a:r>
              <a:t>Title Text</a:t>
            </a:r>
          </a:p>
        </p:txBody>
      </p:sp>
      <p:sp>
        <p:nvSpPr>
          <p:cNvPr id="141" name="Body Level One…"/>
          <p:cNvSpPr txBox="1"/>
          <p:nvPr>
            <p:ph type="body" sz="quarter" idx="1"/>
          </p:nvPr>
        </p:nvSpPr>
        <p:spPr>
          <a:xfrm>
            <a:off x="431800" y="1511935"/>
            <a:ext cx="2160271" cy="4679316"/>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2F2F2"/>
        </a:solidFill>
      </p:bgPr>
    </p:bg>
    <p:spTree>
      <p:nvGrpSpPr>
        <p:cNvPr id="1" name=""/>
        <p:cNvGrpSpPr/>
        <p:nvPr/>
      </p:nvGrpSpPr>
      <p:grpSpPr>
        <a:xfrm>
          <a:off x="0" y="0"/>
          <a:ext cx="0" cy="0"/>
          <a:chOff x="0" y="0"/>
          <a:chExt cx="0" cy="0"/>
        </a:xfrm>
      </p:grpSpPr>
      <p:sp>
        <p:nvSpPr>
          <p:cNvPr id="149" name="Title Text"/>
          <p:cNvSpPr txBox="1"/>
          <p:nvPr>
            <p:ph type="title"/>
          </p:nvPr>
        </p:nvSpPr>
        <p:spPr>
          <a:xfrm>
            <a:off x="3200400" y="2811145"/>
            <a:ext cx="8991600" cy="1261111"/>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50" name="Body Level One…"/>
          <p:cNvSpPr txBox="1"/>
          <p:nvPr>
            <p:ph type="body" sz="quarter" idx="1"/>
          </p:nvPr>
        </p:nvSpPr>
        <p:spPr>
          <a:xfrm>
            <a:off x="3200400" y="4060825"/>
            <a:ext cx="6580506" cy="581025"/>
          </a:xfrm>
          <a:prstGeom prst="rect">
            <a:avLst/>
          </a:prstGeom>
          <a:solidFill>
            <a:srgbClr val="000000">
              <a:alpha val="79000"/>
            </a:srgbClr>
          </a:solidFill>
        </p:spPr>
        <p:txBody>
          <a:bodyPr lIns="179704" tIns="179704" rIns="179704" bIns="179704"/>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52"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53"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54" name="Rectangle 7"/>
          <p:cNvSpPr/>
          <p:nvPr/>
        </p:nvSpPr>
        <p:spPr>
          <a:xfrm>
            <a:off x="9780905" y="2698749"/>
            <a:ext cx="2411096" cy="114937"/>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55" name="Slide Number"/>
          <p:cNvSpPr txBox="1"/>
          <p:nvPr>
            <p:ph type="sldNum" sz="quarter" idx="2"/>
          </p:nvPr>
        </p:nvSpPr>
        <p:spPr>
          <a:xfrm>
            <a:off x="8737600" y="6277917"/>
            <a:ext cx="2844800" cy="15686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404040"/>
        </a:solidFill>
      </p:bgPr>
    </p:bg>
    <p:spTree>
      <p:nvGrpSpPr>
        <p:cNvPr id="1" name=""/>
        <p:cNvGrpSpPr/>
        <p:nvPr/>
      </p:nvGrpSpPr>
      <p:grpSpPr>
        <a:xfrm>
          <a:off x="0" y="0"/>
          <a:ext cx="0" cy="0"/>
          <a:chOff x="0" y="0"/>
          <a:chExt cx="0" cy="0"/>
        </a:xfrm>
      </p:grpSpPr>
      <p:sp>
        <p:nvSpPr>
          <p:cNvPr id="162" name="Title Text"/>
          <p:cNvSpPr txBox="1"/>
          <p:nvPr>
            <p:ph type="title"/>
          </p:nvPr>
        </p:nvSpPr>
        <p:spPr>
          <a:xfrm>
            <a:off x="-1906" y="2156460"/>
            <a:ext cx="5958206" cy="1958340"/>
          </a:xfrm>
          <a:prstGeom prst="rect">
            <a:avLst/>
          </a:prstGeom>
          <a:solidFill>
            <a:srgbClr val="FFFFFF"/>
          </a:solidFill>
        </p:spPr>
        <p:txBody>
          <a:bodyPr lIns="179704" tIns="179704" rIns="179704" bIns="179704"/>
          <a:lstStyle>
            <a:lvl1pPr>
              <a:defRPr b="0" spc="-13" sz="6000">
                <a:latin typeface="Corbel"/>
                <a:ea typeface="Corbel"/>
                <a:cs typeface="Corbel"/>
                <a:sym typeface="Corbel"/>
              </a:defRPr>
            </a:lvl1pPr>
          </a:lstStyle>
          <a:p>
            <a:pPr/>
            <a:r>
              <a:t>Title Text</a:t>
            </a:r>
          </a:p>
        </p:txBody>
      </p:sp>
      <p:sp>
        <p:nvSpPr>
          <p:cNvPr id="163" name="Rectangle 7"/>
          <p:cNvSpPr/>
          <p:nvPr/>
        </p:nvSpPr>
        <p:spPr>
          <a:xfrm>
            <a:off x="-1" y="5209540"/>
            <a:ext cx="2411097" cy="114936"/>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164"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65"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66"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67" name="Body Level One…"/>
          <p:cNvSpPr txBox="1"/>
          <p:nvPr>
            <p:ph type="body" sz="quarter" idx="1"/>
          </p:nvPr>
        </p:nvSpPr>
        <p:spPr>
          <a:xfrm>
            <a:off x="0" y="4114800"/>
            <a:ext cx="5956300" cy="1094740"/>
          </a:xfrm>
          <a:prstGeom prst="rect">
            <a:avLst/>
          </a:prstGeom>
          <a:solidFill>
            <a:srgbClr val="000000">
              <a:alpha val="79000"/>
            </a:srgbClr>
          </a:solidFill>
        </p:spPr>
        <p:txBody>
          <a:bodyPr lIns="179704" tIns="179704" rIns="179704" bIns="179704"/>
          <a:lstStyle>
            <a:lvl1pPr marL="266700" indent="-266700">
              <a:buSzTx/>
              <a:buFontTx/>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75" name="Title Text"/>
          <p:cNvSpPr txBox="1"/>
          <p:nvPr>
            <p:ph type="title"/>
          </p:nvPr>
        </p:nvSpPr>
        <p:spPr>
          <a:xfrm>
            <a:off x="431800" y="431800"/>
            <a:ext cx="11340466" cy="432435"/>
          </a:xfrm>
          <a:prstGeom prst="rect">
            <a:avLst/>
          </a:prstGeom>
        </p:spPr>
        <p:txBody>
          <a:bodyPr/>
          <a:lstStyle/>
          <a:p>
            <a:pPr/>
            <a:r>
              <a:t>Title Text</a:t>
            </a:r>
          </a:p>
        </p:txBody>
      </p:sp>
      <p:sp>
        <p:nvSpPr>
          <p:cNvPr id="176" name="Body Level One…"/>
          <p:cNvSpPr txBox="1"/>
          <p:nvPr>
            <p:ph type="body" sz="half" idx="1"/>
          </p:nvPr>
        </p:nvSpPr>
        <p:spPr>
          <a:xfrm>
            <a:off x="6311900" y="1007110"/>
            <a:ext cx="5460366" cy="5170171"/>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84" name="Title Text"/>
          <p:cNvSpPr txBox="1"/>
          <p:nvPr>
            <p:ph type="title"/>
          </p:nvPr>
        </p:nvSpPr>
        <p:spPr>
          <a:xfrm>
            <a:off x="431800" y="431800"/>
            <a:ext cx="11340466" cy="432435"/>
          </a:xfrm>
          <a:prstGeom prst="rect">
            <a:avLst/>
          </a:prstGeom>
        </p:spPr>
        <p:txBody>
          <a:bodyPr/>
          <a:lstStyle/>
          <a:p>
            <a:pPr/>
            <a:r>
              <a:t>Title Text</a:t>
            </a:r>
          </a:p>
        </p:txBody>
      </p:sp>
      <p:sp>
        <p:nvSpPr>
          <p:cNvPr id="185" name="Rectangle 10"/>
          <p:cNvSpPr/>
          <p:nvPr/>
        </p:nvSpPr>
        <p:spPr>
          <a:xfrm>
            <a:off x="431800" y="1015999"/>
            <a:ext cx="1984375" cy="114937"/>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186" name="Rectangle 11"/>
          <p:cNvSpPr/>
          <p:nvPr/>
        </p:nvSpPr>
        <p:spPr>
          <a:xfrm>
            <a:off x="6299834" y="1015999"/>
            <a:ext cx="1984376" cy="114937"/>
          </a:xfrm>
          <a:prstGeom prst="rect">
            <a:avLst/>
          </a:prstGeom>
          <a:solidFill>
            <a:schemeClr val="accent3"/>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187" name="Body Level One…"/>
          <p:cNvSpPr txBox="1"/>
          <p:nvPr>
            <p:ph type="body" sz="quarter" idx="1"/>
          </p:nvPr>
        </p:nvSpPr>
        <p:spPr>
          <a:xfrm>
            <a:off x="431800" y="1224280"/>
            <a:ext cx="5448300" cy="358776"/>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95" name="Title Text"/>
          <p:cNvSpPr txBox="1"/>
          <p:nvPr>
            <p:ph type="title"/>
          </p:nvPr>
        </p:nvSpPr>
        <p:spPr>
          <a:xfrm>
            <a:off x="431800" y="431800"/>
            <a:ext cx="3932555" cy="1411606"/>
          </a:xfrm>
          <a:prstGeom prst="rect">
            <a:avLst/>
          </a:prstGeom>
        </p:spPr>
        <p:txBody>
          <a:bodyPr anchor="b"/>
          <a:lstStyle/>
          <a:p>
            <a:pPr/>
            <a:r>
              <a:t>Title Text</a:t>
            </a:r>
          </a:p>
        </p:txBody>
      </p:sp>
      <p:sp>
        <p:nvSpPr>
          <p:cNvPr id="196" name="Rectangle 10"/>
          <p:cNvSpPr/>
          <p:nvPr/>
        </p:nvSpPr>
        <p:spPr>
          <a:xfrm>
            <a:off x="431800" y="1892935"/>
            <a:ext cx="1984375" cy="114936"/>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197" name="Body Level One…"/>
          <p:cNvSpPr txBox="1"/>
          <p:nvPr>
            <p:ph type="body" idx="1"/>
          </p:nvPr>
        </p:nvSpPr>
        <p:spPr>
          <a:xfrm>
            <a:off x="4788534" y="431800"/>
            <a:ext cx="6971666" cy="5429250"/>
          </a:xfrm>
          <a:prstGeom prst="rect">
            <a:avLst/>
          </a:prstGeom>
        </p:spPr>
        <p:txBody>
          <a:bodyPr/>
          <a:lstStyle>
            <a:lvl1pPr marL="266700" indent="-266700">
              <a:buFont typeface="Arial"/>
              <a:buChar char="•"/>
              <a:defRPr sz="2000"/>
            </a:lvl1pPr>
            <a:lvl2pPr marL="573405" indent="-306704">
              <a:buFont typeface="Arial"/>
              <a:buChar char="•"/>
              <a:defRPr sz="2000"/>
            </a:lvl2pPr>
            <a:lvl3pPr marL="876300" indent="-333375">
              <a:buFont typeface="Arial"/>
              <a:defRPr sz="2000"/>
            </a:lvl3pPr>
            <a:lvl4pPr marL="1190625" indent="-381000">
              <a:buFont typeface="Arial"/>
              <a:defRPr sz="2000"/>
            </a:lvl4pPr>
            <a:lvl5pPr marL="1457325" indent="-381000">
              <a:buFont typeface="Arial"/>
              <a:defRPr sz="2000"/>
            </a:lvl5pPr>
          </a:lstStyle>
          <a:p>
            <a:pPr/>
            <a:r>
              <a:t>Body Level One</a:t>
            </a:r>
          </a:p>
          <a:p>
            <a:pPr lvl="1"/>
            <a:r>
              <a:t>Body Level Two</a:t>
            </a:r>
          </a:p>
          <a:p>
            <a:pPr lvl="2"/>
            <a:r>
              <a:t>Body Level Three</a:t>
            </a:r>
          </a:p>
          <a:p>
            <a:pPr lvl="3"/>
            <a:r>
              <a:t>Body Level Four</a:t>
            </a:r>
          </a:p>
          <a:p>
            <a:pPr lvl="4"/>
            <a:r>
              <a:t>Body Level Five</a:t>
            </a:r>
          </a:p>
        </p:txBody>
      </p:sp>
      <p:sp>
        <p:nvSpPr>
          <p:cNvPr id="1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05" name="Title Text"/>
          <p:cNvSpPr txBox="1"/>
          <p:nvPr>
            <p:ph type="title"/>
          </p:nvPr>
        </p:nvSpPr>
        <p:spPr>
          <a:xfrm>
            <a:off x="431800" y="431800"/>
            <a:ext cx="3932555" cy="1411606"/>
          </a:xfrm>
          <a:prstGeom prst="rect">
            <a:avLst/>
          </a:prstGeom>
        </p:spPr>
        <p:txBody>
          <a:bodyPr anchor="b"/>
          <a:lstStyle/>
          <a:p>
            <a:pPr/>
            <a:r>
              <a:t>Title Text</a:t>
            </a:r>
          </a:p>
        </p:txBody>
      </p:sp>
      <p:sp>
        <p:nvSpPr>
          <p:cNvPr id="206" name="Rectangle 10"/>
          <p:cNvSpPr/>
          <p:nvPr/>
        </p:nvSpPr>
        <p:spPr>
          <a:xfrm>
            <a:off x="431800" y="1892935"/>
            <a:ext cx="1984375" cy="114936"/>
          </a:xfrm>
          <a:prstGeom prst="rect">
            <a:avLst/>
          </a:prstGeom>
          <a:solidFill>
            <a:schemeClr val="accent3"/>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207" name="Body Level One…"/>
          <p:cNvSpPr txBox="1"/>
          <p:nvPr>
            <p:ph type="body" sz="quarter" idx="1"/>
          </p:nvPr>
        </p:nvSpPr>
        <p:spPr>
          <a:xfrm>
            <a:off x="431800" y="2057400"/>
            <a:ext cx="3932555" cy="3811905"/>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8" name="Picture Placeholder 2"/>
          <p:cNvSpPr/>
          <p:nvPr>
            <p:ph type="pic" idx="21"/>
          </p:nvPr>
        </p:nvSpPr>
        <p:spPr>
          <a:xfrm>
            <a:off x="4788534" y="431800"/>
            <a:ext cx="6971666" cy="5429250"/>
          </a:xfrm>
          <a:prstGeom prst="rect">
            <a:avLst/>
          </a:prstGeom>
        </p:spPr>
        <p:txBody>
          <a:bodyPr lIns="91439" tIns="45719" rIns="91439" bIns="45719">
            <a:noAutofit/>
          </a:bodyPr>
          <a:lstStyle/>
          <a:p>
            <a:pPr/>
          </a:p>
        </p:txBody>
      </p:sp>
      <p:sp>
        <p:nvSpPr>
          <p:cNvPr id="2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Subtitle">
    <p:spTree>
      <p:nvGrpSpPr>
        <p:cNvPr id="1" name=""/>
        <p:cNvGrpSpPr/>
        <p:nvPr/>
      </p:nvGrpSpPr>
      <p:grpSpPr>
        <a:xfrm>
          <a:off x="0" y="0"/>
          <a:ext cx="0" cy="0"/>
          <a:chOff x="0" y="0"/>
          <a:chExt cx="0" cy="0"/>
        </a:xfrm>
      </p:grpSpPr>
      <p:sp>
        <p:nvSpPr>
          <p:cNvPr id="216" name="Title Text"/>
          <p:cNvSpPr txBox="1"/>
          <p:nvPr>
            <p:ph type="title"/>
          </p:nvPr>
        </p:nvSpPr>
        <p:spPr>
          <a:prstGeom prst="rect">
            <a:avLst/>
          </a:prstGeom>
        </p:spPr>
        <p:txBody>
          <a:bodyPr/>
          <a:lstStyle/>
          <a:p>
            <a:pPr/>
            <a:r>
              <a:t>Title Text</a:t>
            </a:r>
          </a:p>
        </p:txBody>
      </p:sp>
      <p:sp>
        <p:nvSpPr>
          <p:cNvPr id="217" name="Body Level One…"/>
          <p:cNvSpPr txBox="1"/>
          <p:nvPr>
            <p:ph type="body" sz="quarter" idx="1"/>
          </p:nvPr>
        </p:nvSpPr>
        <p:spPr>
          <a:xfrm>
            <a:off x="431800" y="1007744"/>
            <a:ext cx="11339831" cy="36004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Slide 1">
    <p:bg>
      <p:bgPr>
        <a:solidFill>
          <a:srgbClr val="F2F2F2"/>
        </a:solidFill>
      </p:bgPr>
    </p:bg>
    <p:spTree>
      <p:nvGrpSpPr>
        <p:cNvPr id="1" name=""/>
        <p:cNvGrpSpPr/>
        <p:nvPr/>
      </p:nvGrpSpPr>
      <p:grpSpPr>
        <a:xfrm>
          <a:off x="0" y="0"/>
          <a:ext cx="0" cy="0"/>
          <a:chOff x="0" y="0"/>
          <a:chExt cx="0" cy="0"/>
        </a:xfrm>
      </p:grpSpPr>
      <p:sp>
        <p:nvSpPr>
          <p:cNvPr id="32" name="Title Text"/>
          <p:cNvSpPr txBox="1"/>
          <p:nvPr>
            <p:ph type="title"/>
          </p:nvPr>
        </p:nvSpPr>
        <p:spPr>
          <a:xfrm>
            <a:off x="6235700" y="2204720"/>
            <a:ext cx="5956300" cy="1944371"/>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33" name="Body Level One…"/>
          <p:cNvSpPr txBox="1"/>
          <p:nvPr>
            <p:ph type="body" sz="quarter" idx="1"/>
          </p:nvPr>
        </p:nvSpPr>
        <p:spPr>
          <a:xfrm>
            <a:off x="6235700" y="4149090"/>
            <a:ext cx="5956300" cy="1100456"/>
          </a:xfrm>
          <a:prstGeom prst="rect">
            <a:avLst/>
          </a:prstGeom>
          <a:solidFill>
            <a:srgbClr val="000000">
              <a:alpha val="79000"/>
            </a:srgbClr>
          </a:solidFill>
        </p:spPr>
        <p:txBody>
          <a:bodyPr lIns="179704" tIns="179704" rIns="179704" bIns="179704"/>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4" name="Rectangle 7"/>
          <p:cNvSpPr/>
          <p:nvPr/>
        </p:nvSpPr>
        <p:spPr>
          <a:xfrm>
            <a:off x="9780905" y="5247640"/>
            <a:ext cx="2411096" cy="114936"/>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5"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6"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7"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25" name="Title Text"/>
          <p:cNvSpPr txBox="1"/>
          <p:nvPr>
            <p:ph type="title"/>
          </p:nvPr>
        </p:nvSpPr>
        <p:spPr>
          <a:prstGeom prst="rect">
            <a:avLst/>
          </a:prstGeom>
        </p:spPr>
        <p:txBody>
          <a:bodyPr/>
          <a:lstStyle/>
          <a:p>
            <a:pPr/>
            <a:r>
              <a:t>Title Text</a:t>
            </a:r>
          </a:p>
        </p:txBody>
      </p:sp>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spTree>
      <p:nvGrpSpPr>
        <p:cNvPr id="1" name=""/>
        <p:cNvGrpSpPr/>
        <p:nvPr/>
      </p:nvGrpSpPr>
      <p:grpSpPr>
        <a:xfrm>
          <a:off x="0" y="0"/>
          <a:ext cx="0" cy="0"/>
          <a:chOff x="0" y="0"/>
          <a:chExt cx="0" cy="0"/>
        </a:xfrm>
      </p:grpSpPr>
      <p:sp>
        <p:nvSpPr>
          <p:cNvPr id="233" name="Title Text"/>
          <p:cNvSpPr txBox="1"/>
          <p:nvPr>
            <p:ph type="title"/>
          </p:nvPr>
        </p:nvSpPr>
        <p:spPr>
          <a:prstGeom prst="rect">
            <a:avLst/>
          </a:prstGeom>
        </p:spPr>
        <p:txBody>
          <a:bodyPr/>
          <a:lstStyle/>
          <a:p>
            <a:pPr/>
            <a:r>
              <a:t>Title Text</a:t>
            </a:r>
          </a:p>
        </p:txBody>
      </p:sp>
      <p:sp>
        <p:nvSpPr>
          <p:cNvPr id="234" name="Body Level One…"/>
          <p:cNvSpPr txBox="1"/>
          <p:nvPr>
            <p:ph type="body" sz="half" idx="1"/>
          </p:nvPr>
        </p:nvSpPr>
        <p:spPr>
          <a:xfrm>
            <a:off x="1664335" y="2033904"/>
            <a:ext cx="8863331" cy="2790826"/>
          </a:xfrm>
          <a:prstGeom prst="rect">
            <a:avLst/>
          </a:prstGeom>
        </p:spPr>
        <p:txBody>
          <a:bodyPr anchor="ctr"/>
          <a:lstStyle>
            <a:lvl1pPr marL="0" indent="0" algn="ctr">
              <a:buSzTx/>
              <a:buFontTx/>
              <a:buNone/>
              <a:defRPr sz="6000"/>
            </a:lvl1pPr>
            <a:lvl2pPr marL="0" indent="0" algn="ctr">
              <a:buSzTx/>
              <a:buFontTx/>
              <a:buNone/>
              <a:defRPr sz="6000"/>
            </a:lvl2pPr>
            <a:lvl3pPr marL="1685925" indent="-1143000" algn="ctr">
              <a:buFontTx/>
              <a:defRPr sz="6000"/>
            </a:lvl3pPr>
            <a:lvl4pPr marL="1952625" indent="-1143000" algn="ctr">
              <a:buFontTx/>
              <a:defRPr sz="6000"/>
            </a:lvl4pPr>
            <a:lvl5pPr marL="2219325" indent="-1143000" algn="ctr">
              <a:buFontTx/>
              <a:defRPr sz="6000"/>
            </a:lvl5pPr>
          </a:lstStyle>
          <a:p>
            <a:pPr/>
            <a:r>
              <a:t>Body Level One</a:t>
            </a:r>
          </a:p>
          <a:p>
            <a:pPr lvl="1"/>
            <a:r>
              <a:t>Body Level Two</a:t>
            </a:r>
          </a:p>
          <a:p>
            <a:pPr lvl="2"/>
            <a:r>
              <a:t>Body Level Three</a:t>
            </a:r>
          </a:p>
          <a:p>
            <a:pPr lvl="3"/>
            <a:r>
              <a:t>Body Level Four</a:t>
            </a:r>
          </a:p>
          <a:p>
            <a:pPr lvl="4"/>
            <a:r>
              <a:t>Body Level Five</a:t>
            </a:r>
          </a:p>
        </p:txBody>
      </p:sp>
      <p:sp>
        <p:nvSpPr>
          <p:cNvPr id="2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with Subtitle">
    <p:spTree>
      <p:nvGrpSpPr>
        <p:cNvPr id="1" name=""/>
        <p:cNvGrpSpPr/>
        <p:nvPr/>
      </p:nvGrpSpPr>
      <p:grpSpPr>
        <a:xfrm>
          <a:off x="0" y="0"/>
          <a:ext cx="0" cy="0"/>
          <a:chOff x="0" y="0"/>
          <a:chExt cx="0" cy="0"/>
        </a:xfrm>
      </p:grpSpPr>
      <p:sp>
        <p:nvSpPr>
          <p:cNvPr id="242" name="Title Text"/>
          <p:cNvSpPr txBox="1"/>
          <p:nvPr>
            <p:ph type="title"/>
          </p:nvPr>
        </p:nvSpPr>
        <p:spPr>
          <a:xfrm>
            <a:off x="431800" y="431800"/>
            <a:ext cx="11340466" cy="432435"/>
          </a:xfrm>
          <a:prstGeom prst="rect">
            <a:avLst/>
          </a:prstGeom>
        </p:spPr>
        <p:txBody>
          <a:bodyPr/>
          <a:lstStyle/>
          <a:p>
            <a:pPr/>
            <a:r>
              <a:t>Title Text</a:t>
            </a:r>
          </a:p>
        </p:txBody>
      </p:sp>
      <p:sp>
        <p:nvSpPr>
          <p:cNvPr id="243" name="Body Level One…"/>
          <p:cNvSpPr txBox="1"/>
          <p:nvPr>
            <p:ph type="body" sz="quarter" idx="1"/>
          </p:nvPr>
        </p:nvSpPr>
        <p:spPr>
          <a:xfrm>
            <a:off x="431800" y="1007744"/>
            <a:ext cx="11339831" cy="36004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F2F2F2"/>
        </a:solidFill>
      </p:bgPr>
    </p:bg>
    <p:spTree>
      <p:nvGrpSpPr>
        <p:cNvPr id="1" name=""/>
        <p:cNvGrpSpPr/>
        <p:nvPr/>
      </p:nvGrpSpPr>
      <p:grpSpPr>
        <a:xfrm>
          <a:off x="0" y="0"/>
          <a:ext cx="0" cy="0"/>
          <a:chOff x="0" y="0"/>
          <a:chExt cx="0" cy="0"/>
        </a:xfrm>
      </p:grpSpPr>
      <p:sp>
        <p:nvSpPr>
          <p:cNvPr id="251" name="Title Text"/>
          <p:cNvSpPr txBox="1"/>
          <p:nvPr>
            <p:ph type="title"/>
          </p:nvPr>
        </p:nvSpPr>
        <p:spPr>
          <a:xfrm>
            <a:off x="8458200" y="2798445"/>
            <a:ext cx="3733800" cy="1013461"/>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252" name="Body Level One…"/>
          <p:cNvSpPr txBox="1"/>
          <p:nvPr>
            <p:ph type="body" sz="quarter" idx="1"/>
          </p:nvPr>
        </p:nvSpPr>
        <p:spPr>
          <a:xfrm>
            <a:off x="8458200" y="3957954"/>
            <a:ext cx="2910205" cy="316866"/>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3"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54"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55"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56" name="Rectangle 7"/>
          <p:cNvSpPr/>
          <p:nvPr/>
        </p:nvSpPr>
        <p:spPr>
          <a:xfrm>
            <a:off x="8458200" y="2686049"/>
            <a:ext cx="3733800" cy="114937"/>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with Subtitle">
    <p:spTree>
      <p:nvGrpSpPr>
        <p:cNvPr id="1" name=""/>
        <p:cNvGrpSpPr/>
        <p:nvPr/>
      </p:nvGrpSpPr>
      <p:grpSpPr>
        <a:xfrm>
          <a:off x="0" y="0"/>
          <a:ext cx="0" cy="0"/>
          <a:chOff x="0" y="0"/>
          <a:chExt cx="0" cy="0"/>
        </a:xfrm>
      </p:grpSpPr>
      <p:sp>
        <p:nvSpPr>
          <p:cNvPr id="264" name="Title Text"/>
          <p:cNvSpPr txBox="1"/>
          <p:nvPr>
            <p:ph type="title"/>
          </p:nvPr>
        </p:nvSpPr>
        <p:spPr>
          <a:xfrm>
            <a:off x="431800" y="431800"/>
            <a:ext cx="11340466" cy="432435"/>
          </a:xfrm>
          <a:prstGeom prst="rect">
            <a:avLst/>
          </a:prstGeom>
        </p:spPr>
        <p:txBody>
          <a:bodyPr/>
          <a:lstStyle/>
          <a:p>
            <a:pPr/>
            <a:r>
              <a:t>Title Text</a:t>
            </a:r>
          </a:p>
        </p:txBody>
      </p:sp>
      <p:sp>
        <p:nvSpPr>
          <p:cNvPr id="265" name="Body Level One…"/>
          <p:cNvSpPr txBox="1"/>
          <p:nvPr>
            <p:ph type="body" sz="quarter" idx="1"/>
          </p:nvPr>
        </p:nvSpPr>
        <p:spPr>
          <a:xfrm>
            <a:off x="431800" y="1007744"/>
            <a:ext cx="11339831" cy="36004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er Slide 2">
    <p:bg>
      <p:bgPr>
        <a:solidFill>
          <a:srgbClr val="404040"/>
        </a:solidFill>
      </p:bgPr>
    </p:bg>
    <p:spTree>
      <p:nvGrpSpPr>
        <p:cNvPr id="1" name=""/>
        <p:cNvGrpSpPr/>
        <p:nvPr/>
      </p:nvGrpSpPr>
      <p:grpSpPr>
        <a:xfrm>
          <a:off x="0" y="0"/>
          <a:ext cx="0" cy="0"/>
          <a:chOff x="0" y="0"/>
          <a:chExt cx="0" cy="0"/>
        </a:xfrm>
      </p:grpSpPr>
      <p:sp>
        <p:nvSpPr>
          <p:cNvPr id="45" name="Title Text"/>
          <p:cNvSpPr txBox="1"/>
          <p:nvPr>
            <p:ph type="title"/>
          </p:nvPr>
        </p:nvSpPr>
        <p:spPr>
          <a:xfrm>
            <a:off x="-1906" y="2156460"/>
            <a:ext cx="5958206" cy="1958340"/>
          </a:xfrm>
          <a:prstGeom prst="rect">
            <a:avLst/>
          </a:prstGeom>
          <a:solidFill>
            <a:srgbClr val="FFFFFF"/>
          </a:solidFill>
        </p:spPr>
        <p:txBody>
          <a:bodyPr lIns="179704" tIns="179704" rIns="179704" bIns="179704"/>
          <a:lstStyle>
            <a:lvl1pPr>
              <a:defRPr b="0" spc="-13" sz="6000">
                <a:latin typeface="Corbel"/>
                <a:ea typeface="Corbel"/>
                <a:cs typeface="Corbel"/>
                <a:sym typeface="Corbel"/>
              </a:defRPr>
            </a:lvl1pPr>
          </a:lstStyle>
          <a:p>
            <a:pPr/>
            <a:r>
              <a:t>Title Text</a:t>
            </a:r>
          </a:p>
        </p:txBody>
      </p:sp>
      <p:sp>
        <p:nvSpPr>
          <p:cNvPr id="46" name="Body Level One…"/>
          <p:cNvSpPr txBox="1"/>
          <p:nvPr>
            <p:ph type="body" sz="quarter" idx="1"/>
          </p:nvPr>
        </p:nvSpPr>
        <p:spPr>
          <a:xfrm>
            <a:off x="0" y="4110990"/>
            <a:ext cx="5956300" cy="1100456"/>
          </a:xfrm>
          <a:prstGeom prst="rect">
            <a:avLst/>
          </a:prstGeom>
          <a:solidFill>
            <a:srgbClr val="000000">
              <a:alpha val="79000"/>
            </a:srgbClr>
          </a:solidFill>
        </p:spPr>
        <p:txBody>
          <a:bodyPr lIns="179704" tIns="179704" rIns="179704" bIns="179704"/>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Rectangle 7"/>
          <p:cNvSpPr/>
          <p:nvPr/>
        </p:nvSpPr>
        <p:spPr>
          <a:xfrm>
            <a:off x="-1" y="5209540"/>
            <a:ext cx="2411097" cy="114936"/>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48"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49"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50"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Image Layout 1">
    <p:spTree>
      <p:nvGrpSpPr>
        <p:cNvPr id="1" name=""/>
        <p:cNvGrpSpPr/>
        <p:nvPr/>
      </p:nvGrpSpPr>
      <p:grpSpPr>
        <a:xfrm>
          <a:off x="0" y="0"/>
          <a:ext cx="0" cy="0"/>
          <a:chOff x="0" y="0"/>
          <a:chExt cx="0" cy="0"/>
        </a:xfrm>
      </p:grpSpPr>
      <p:sp>
        <p:nvSpPr>
          <p:cNvPr id="58" name="Picture Placeholder 6"/>
          <p:cNvSpPr/>
          <p:nvPr>
            <p:ph type="pic" idx="21"/>
          </p:nvPr>
        </p:nvSpPr>
        <p:spPr>
          <a:xfrm>
            <a:off x="6096000" y="0"/>
            <a:ext cx="6096000" cy="6371591"/>
          </a:xfrm>
          <a:prstGeom prst="rect">
            <a:avLst/>
          </a:prstGeom>
        </p:spPr>
        <p:txBody>
          <a:bodyPr lIns="91439" tIns="45719" rIns="91439" bIns="45719">
            <a:noAutofit/>
          </a:bodyPr>
          <a:lstStyle/>
          <a:p>
            <a:pPr/>
          </a:p>
        </p:txBody>
      </p:sp>
      <p:sp>
        <p:nvSpPr>
          <p:cNvPr id="59" name="Title Text"/>
          <p:cNvSpPr txBox="1"/>
          <p:nvPr>
            <p:ph type="title"/>
          </p:nvPr>
        </p:nvSpPr>
        <p:spPr>
          <a:xfrm>
            <a:off x="7112000" y="3803015"/>
            <a:ext cx="4648200" cy="984886"/>
          </a:xfrm>
          <a:prstGeom prst="rect">
            <a:avLst/>
          </a:prstGeom>
          <a:solidFill>
            <a:srgbClr val="FFFFFF"/>
          </a:solidFill>
        </p:spPr>
        <p:txBody>
          <a:bodyPr lIns="179704" tIns="179704" rIns="179704" bIns="179704"/>
          <a:lstStyle>
            <a:lvl1pPr algn="r">
              <a:defRPr spc="-13" sz="6000"/>
            </a:lvl1pPr>
          </a:lstStyle>
          <a:p>
            <a:pPr/>
            <a:r>
              <a:t>Title Text</a:t>
            </a:r>
          </a:p>
        </p:txBody>
      </p:sp>
      <p:sp>
        <p:nvSpPr>
          <p:cNvPr id="60" name="Body Level One…"/>
          <p:cNvSpPr txBox="1"/>
          <p:nvPr>
            <p:ph type="body" sz="quarter" idx="1"/>
          </p:nvPr>
        </p:nvSpPr>
        <p:spPr>
          <a:xfrm>
            <a:off x="7112000" y="4787900"/>
            <a:ext cx="4648200" cy="1162686"/>
          </a:xfrm>
          <a:prstGeom prst="rect">
            <a:avLst/>
          </a:prstGeom>
          <a:solidFill>
            <a:srgbClr val="000000">
              <a:alpha val="79000"/>
            </a:srgbClr>
          </a:solidFill>
        </p:spPr>
        <p:txBody>
          <a:bodyPr lIns="179704" tIns="179704" rIns="179704" bIns="179704"/>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1" name="Rectangle 7"/>
          <p:cNvSpPr/>
          <p:nvPr/>
        </p:nvSpPr>
        <p:spPr>
          <a:xfrm>
            <a:off x="9348469" y="3700779"/>
            <a:ext cx="2411731" cy="114936"/>
          </a:xfrm>
          <a:prstGeom prst="rect">
            <a:avLst/>
          </a:prstGeom>
          <a:solidFill>
            <a:schemeClr val="accent2"/>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Image Layout 2">
    <p:spTree>
      <p:nvGrpSpPr>
        <p:cNvPr id="1" name=""/>
        <p:cNvGrpSpPr/>
        <p:nvPr/>
      </p:nvGrpSpPr>
      <p:grpSpPr>
        <a:xfrm>
          <a:off x="0" y="0"/>
          <a:ext cx="0" cy="0"/>
          <a:chOff x="0" y="0"/>
          <a:chExt cx="0" cy="0"/>
        </a:xfrm>
      </p:grpSpPr>
      <p:sp>
        <p:nvSpPr>
          <p:cNvPr id="69" name="Picture Placeholder 6"/>
          <p:cNvSpPr/>
          <p:nvPr>
            <p:ph type="pic" idx="21"/>
          </p:nvPr>
        </p:nvSpPr>
        <p:spPr>
          <a:xfrm>
            <a:off x="0" y="0"/>
            <a:ext cx="6096000" cy="6371591"/>
          </a:xfrm>
          <a:prstGeom prst="rect">
            <a:avLst/>
          </a:prstGeom>
        </p:spPr>
        <p:txBody>
          <a:bodyPr lIns="91439" tIns="45719" rIns="91439" bIns="45719">
            <a:noAutofit/>
          </a:bodyPr>
          <a:lstStyle/>
          <a:p>
            <a:pPr/>
          </a:p>
        </p:txBody>
      </p:sp>
      <p:sp>
        <p:nvSpPr>
          <p:cNvPr id="70" name="Title Text"/>
          <p:cNvSpPr txBox="1"/>
          <p:nvPr>
            <p:ph type="title"/>
          </p:nvPr>
        </p:nvSpPr>
        <p:spPr>
          <a:xfrm>
            <a:off x="5118100" y="1870075"/>
            <a:ext cx="6642100" cy="1123950"/>
          </a:xfrm>
          <a:prstGeom prst="rect">
            <a:avLst/>
          </a:prstGeom>
          <a:solidFill>
            <a:srgbClr val="F2F2F2"/>
          </a:solidFill>
        </p:spPr>
        <p:txBody>
          <a:bodyPr lIns="179704" tIns="179704" rIns="179704" bIns="179704"/>
          <a:lstStyle>
            <a:lvl1pPr>
              <a:defRPr spc="-13" sz="6000"/>
            </a:lvl1pPr>
          </a:lstStyle>
          <a:p>
            <a:pPr/>
            <a:r>
              <a:t>Title Text</a:t>
            </a:r>
          </a:p>
        </p:txBody>
      </p:sp>
      <p:sp>
        <p:nvSpPr>
          <p:cNvPr id="71" name="Body Level One…"/>
          <p:cNvSpPr txBox="1"/>
          <p:nvPr>
            <p:ph type="body" sz="quarter" idx="1"/>
          </p:nvPr>
        </p:nvSpPr>
        <p:spPr>
          <a:xfrm>
            <a:off x="5118100" y="2994025"/>
            <a:ext cx="6642100" cy="590550"/>
          </a:xfrm>
          <a:prstGeom prst="rect">
            <a:avLst/>
          </a:prstGeom>
          <a:solidFill>
            <a:srgbClr val="000000">
              <a:alpha val="79000"/>
            </a:srgbClr>
          </a:solidFill>
        </p:spPr>
        <p:txBody>
          <a:bodyPr lIns="179704" tIns="179704" rIns="179704" bIns="179704"/>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2" name="Rectangle 7"/>
          <p:cNvSpPr/>
          <p:nvPr/>
        </p:nvSpPr>
        <p:spPr>
          <a:xfrm>
            <a:off x="9775825" y="1762124"/>
            <a:ext cx="1984375" cy="114937"/>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with Subtitle">
    <p:spTree>
      <p:nvGrpSpPr>
        <p:cNvPr id="1" name=""/>
        <p:cNvGrpSpPr/>
        <p:nvPr/>
      </p:nvGrpSpPr>
      <p:grpSpPr>
        <a:xfrm>
          <a:off x="0" y="0"/>
          <a:ext cx="0" cy="0"/>
          <a:chOff x="0" y="0"/>
          <a:chExt cx="0" cy="0"/>
        </a:xfrm>
      </p:grpSpPr>
      <p:sp>
        <p:nvSpPr>
          <p:cNvPr id="80" name="Title Text"/>
          <p:cNvSpPr txBox="1"/>
          <p:nvPr>
            <p:ph type="title"/>
          </p:nvPr>
        </p:nvSpPr>
        <p:spPr>
          <a:xfrm>
            <a:off x="431800" y="431800"/>
            <a:ext cx="11340466" cy="432435"/>
          </a:xfrm>
          <a:prstGeom prst="rect">
            <a:avLst/>
          </a:prstGeom>
        </p:spPr>
        <p:txBody>
          <a:bodyPr/>
          <a:lstStyle/>
          <a:p>
            <a:pPr/>
            <a:r>
              <a:t>Title Text</a:t>
            </a:r>
          </a:p>
        </p:txBody>
      </p:sp>
      <p:sp>
        <p:nvSpPr>
          <p:cNvPr id="81" name="Body Level One…"/>
          <p:cNvSpPr txBox="1"/>
          <p:nvPr>
            <p:ph type="body" sz="quarter" idx="1"/>
          </p:nvPr>
        </p:nvSpPr>
        <p:spPr>
          <a:xfrm>
            <a:off x="431800" y="1007744"/>
            <a:ext cx="11339831" cy="360046"/>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82" name="Rectangle 9"/>
          <p:cNvSpPr/>
          <p:nvPr/>
        </p:nvSpPr>
        <p:spPr>
          <a:xfrm>
            <a:off x="431800" y="2100579"/>
            <a:ext cx="1984375" cy="114301"/>
          </a:xfrm>
          <a:prstGeom prst="rect">
            <a:avLst/>
          </a:prstGeom>
          <a:solidFill>
            <a:schemeClr val="accent1"/>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83" name="Rectangle 10"/>
          <p:cNvSpPr/>
          <p:nvPr/>
        </p:nvSpPr>
        <p:spPr>
          <a:xfrm>
            <a:off x="6299834" y="2100579"/>
            <a:ext cx="1984376" cy="114301"/>
          </a:xfrm>
          <a:prstGeom prst="rect">
            <a:avLst/>
          </a:prstGeom>
          <a:solidFill>
            <a:schemeClr val="accent3"/>
          </a:solidFill>
          <a:ln w="12700">
            <a:miter lim="400000"/>
          </a:ln>
        </p:spPr>
        <p:txBody>
          <a:bodyPr lIns="45719" rIns="45719" anchor="ctr"/>
          <a:lstStyle/>
          <a:p>
            <a:pPr>
              <a:defRPr>
                <a:solidFill>
                  <a:srgbClr val="FFFFFF"/>
                </a:solidFill>
                <a:latin typeface="Candara"/>
                <a:ea typeface="Candara"/>
                <a:cs typeface="Candara"/>
                <a:sym typeface="Candara"/>
              </a:defRPr>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rge Photo">
    <p:spTree>
      <p:nvGrpSpPr>
        <p:cNvPr id="1" name=""/>
        <p:cNvGrpSpPr/>
        <p:nvPr/>
      </p:nvGrpSpPr>
      <p:grpSpPr>
        <a:xfrm>
          <a:off x="0" y="0"/>
          <a:ext cx="0" cy="0"/>
          <a:chOff x="0" y="0"/>
          <a:chExt cx="0" cy="0"/>
        </a:xfrm>
      </p:grpSpPr>
      <p:sp>
        <p:nvSpPr>
          <p:cNvPr id="91" name="Body Level One…"/>
          <p:cNvSpPr txBox="1"/>
          <p:nvPr>
            <p:ph type="body" sz="quarter" idx="1"/>
          </p:nvPr>
        </p:nvSpPr>
        <p:spPr>
          <a:xfrm>
            <a:off x="6096000" y="5359400"/>
            <a:ext cx="5664200" cy="565785"/>
          </a:xfrm>
          <a:prstGeom prst="rect">
            <a:avLst/>
          </a:prstGeom>
          <a:solidFill>
            <a:srgbClr val="000000"/>
          </a:solidFill>
        </p:spPr>
        <p:txBody>
          <a:bodyPr lIns="179704" tIns="179704" rIns="179704" bIns="179704" anchor="ctr"/>
          <a:lstStyle>
            <a:lvl1pPr marL="0" indent="0" algn="r">
              <a:buSzTx/>
              <a:buFontTx/>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2" name="Title Text"/>
          <p:cNvSpPr txBox="1"/>
          <p:nvPr>
            <p:ph type="title"/>
          </p:nvPr>
        </p:nvSpPr>
        <p:spPr>
          <a:prstGeom prst="rect">
            <a:avLst/>
          </a:prstGeom>
        </p:spPr>
        <p:txBody>
          <a:bodyPr/>
          <a:lstStyle/>
          <a:p>
            <a:pPr/>
            <a:r>
              <a:t>Title Text</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F2F2F2"/>
        </a:solidFill>
      </p:bgPr>
    </p:bg>
    <p:spTree>
      <p:nvGrpSpPr>
        <p:cNvPr id="1" name=""/>
        <p:cNvGrpSpPr/>
        <p:nvPr/>
      </p:nvGrpSpPr>
      <p:grpSpPr>
        <a:xfrm>
          <a:off x="0" y="0"/>
          <a:ext cx="0" cy="0"/>
          <a:chOff x="0" y="0"/>
          <a:chExt cx="0" cy="0"/>
        </a:xfrm>
      </p:grpSpPr>
      <p:sp>
        <p:nvSpPr>
          <p:cNvPr id="100" name="Title Text"/>
          <p:cNvSpPr txBox="1"/>
          <p:nvPr>
            <p:ph type="title"/>
          </p:nvPr>
        </p:nvSpPr>
        <p:spPr>
          <a:xfrm>
            <a:off x="8458200" y="2798445"/>
            <a:ext cx="3733800" cy="1013461"/>
          </a:xfrm>
          <a:prstGeom prst="rect">
            <a:avLst/>
          </a:prstGeom>
          <a:solidFill>
            <a:srgbClr val="FFFFFF"/>
          </a:solidFill>
        </p:spPr>
        <p:txBody>
          <a:bodyPr lIns="179704" tIns="179704" rIns="179704" bIns="179704" anchor="t"/>
          <a:lstStyle>
            <a:lvl1pPr algn="r">
              <a:defRPr spc="-13" sz="6000"/>
            </a:lvl1pPr>
          </a:lstStyle>
          <a:p>
            <a:pPr/>
            <a:r>
              <a:t>Title Text</a:t>
            </a:r>
          </a:p>
        </p:txBody>
      </p:sp>
      <p:sp>
        <p:nvSpPr>
          <p:cNvPr id="101" name="Body Level One…"/>
          <p:cNvSpPr txBox="1"/>
          <p:nvPr>
            <p:ph type="body" sz="quarter" idx="1"/>
          </p:nvPr>
        </p:nvSpPr>
        <p:spPr>
          <a:xfrm>
            <a:off x="8458200" y="3957954"/>
            <a:ext cx="2910205" cy="316866"/>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2" name="Rectangle 14"/>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03" name="Rectangle 13"/>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04" name="Rectangle 12"/>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05" name="Rectangle 7"/>
          <p:cNvSpPr/>
          <p:nvPr/>
        </p:nvSpPr>
        <p:spPr>
          <a:xfrm>
            <a:off x="8458200" y="2686049"/>
            <a:ext cx="3733800" cy="114937"/>
          </a:xfrm>
          <a:prstGeom prst="rect">
            <a:avLst/>
          </a:pr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9780269" y="6371590"/>
            <a:ext cx="1979930" cy="4318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 name="Rectangle 27"/>
          <p:cNvSpPr/>
          <p:nvPr/>
        </p:nvSpPr>
        <p:spPr>
          <a:xfrm>
            <a:off x="9780269" y="6803390"/>
            <a:ext cx="1979930" cy="54611"/>
          </a:xfrm>
          <a:prstGeom prst="rect">
            <a:avLst/>
          </a:prstGeom>
          <a:solidFill>
            <a:srgbClr val="DADADA"/>
          </a:solidFill>
          <a:ln w="12700">
            <a:miter lim="400000"/>
          </a:ln>
        </p:spPr>
        <p:txBody>
          <a:bodyPr lIns="45719" rIns="45719" anchor="ctr"/>
          <a:lstStyle/>
          <a:p>
            <a:pPr algn="ctr">
              <a:defRPr>
                <a:solidFill>
                  <a:srgbClr val="FFFFFF"/>
                </a:solidFill>
              </a:defRPr>
            </a:pPr>
          </a:p>
        </p:txBody>
      </p:sp>
      <p:sp>
        <p:nvSpPr>
          <p:cNvPr id="4" name="Freeform: Shape 30"/>
          <p:cNvSpPr/>
          <p:nvPr/>
        </p:nvSpPr>
        <p:spPr>
          <a:xfrm>
            <a:off x="0" y="6371590"/>
            <a:ext cx="9780270" cy="431801"/>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5" name="Rectangle 8"/>
          <p:cNvSpPr/>
          <p:nvPr/>
        </p:nvSpPr>
        <p:spPr>
          <a:xfrm>
            <a:off x="0" y="6803390"/>
            <a:ext cx="9780270" cy="54611"/>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6" name="Rectangle 28"/>
          <p:cNvSpPr/>
          <p:nvPr/>
        </p:nvSpPr>
        <p:spPr>
          <a:xfrm>
            <a:off x="11760200" y="6803390"/>
            <a:ext cx="431800" cy="5461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7" name="Straight Connector 17"/>
          <p:cNvSpPr/>
          <p:nvPr/>
        </p:nvSpPr>
        <p:spPr>
          <a:xfrm flipH="1" flipV="1">
            <a:off x="-1" y="6371590"/>
            <a:ext cx="12192001" cy="1"/>
          </a:xfrm>
          <a:prstGeom prst="line">
            <a:avLst/>
          </a:prstGeom>
          <a:ln w="6350">
            <a:solidFill>
              <a:srgbClr val="F2F2F2"/>
            </a:solidFill>
          </a:ln>
        </p:spPr>
        <p:txBody>
          <a:bodyPr lIns="45719" rIns="45719"/>
          <a:lstStyle/>
          <a:p>
            <a:pPr/>
          </a:p>
        </p:txBody>
      </p:sp>
      <p:sp>
        <p:nvSpPr>
          <p:cNvPr id="8" name="Title Text"/>
          <p:cNvSpPr txBox="1"/>
          <p:nvPr>
            <p:ph type="title"/>
          </p:nvPr>
        </p:nvSpPr>
        <p:spPr>
          <a:xfrm>
            <a:off x="431800" y="431800"/>
            <a:ext cx="11328400" cy="4324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9" name="Body Level One…"/>
          <p:cNvSpPr txBox="1"/>
          <p:nvPr>
            <p:ph type="body" idx="1"/>
          </p:nvPr>
        </p:nvSpPr>
        <p:spPr>
          <a:xfrm>
            <a:off x="431800" y="1038225"/>
            <a:ext cx="11328400" cy="515302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760200" y="6508740"/>
            <a:ext cx="431800" cy="156865"/>
          </a:xfrm>
          <a:prstGeom prst="rect">
            <a:avLst/>
          </a:prstGeom>
          <a:solidFill>
            <a:srgbClr val="404040"/>
          </a:solidFill>
          <a:ln w="12700">
            <a:miter lim="400000"/>
          </a:ln>
        </p:spPr>
        <p:txBody>
          <a:bodyPr lIns="0" tIns="0" rIns="0" bIns="0" anchor="ctr">
            <a:spAutoFit/>
          </a:bodyPr>
          <a:lstStyle>
            <a:lvl1pPr algn="ctr">
              <a:defRPr sz="12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b="1" baseline="0" cap="none" i="0" spc="-7" strike="noStrike" sz="3200" u="none">
          <a:solidFill>
            <a:srgbClr val="404040"/>
          </a:solidFill>
          <a:uFillTx/>
          <a:latin typeface="+mj-lt"/>
          <a:ea typeface="+mj-ea"/>
          <a:cs typeface="+mj-cs"/>
          <a:sym typeface="Calibri"/>
        </a:defRPr>
      </a:lvl9pPr>
    </p:titleStyle>
    <p:bodyStyle>
      <a:lvl1pPr marL="285750" marR="0" indent="-28575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1pPr>
      <a:lvl2pPr marL="577215" marR="0" indent="-310515"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2pPr>
      <a:lvl3pPr marL="8858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3pPr>
      <a:lvl4pPr marL="11525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4pPr>
      <a:lvl5pPr marL="1419225" marR="0" indent="-3429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5pPr>
      <a:lvl6pPr marL="25146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6pPr>
      <a:lvl7pPr marL="29718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7pPr>
      <a:lvl8pPr marL="34290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8pPr>
      <a:lvl9pPr marL="3886200" marR="0" indent="-228600" algn="l" defTabSz="914400" rtl="0" latinLnBrk="0">
        <a:lnSpc>
          <a:spcPct val="90000"/>
        </a:lnSpc>
        <a:spcBef>
          <a:spcPts val="1000"/>
        </a:spcBef>
        <a:spcAft>
          <a:spcPts val="0"/>
        </a:spcAft>
        <a:buClrTx/>
        <a:buSzPct val="100000"/>
        <a:buFont typeface="Calibri"/>
        <a:buChar char="•"/>
        <a:tabLst/>
        <a:defRPr b="0" baseline="0" cap="none" i="0" spc="0" strike="noStrike" sz="1800" u="none">
          <a:solidFill>
            <a:srgbClr val="40404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7.png"/><Relationship Id="rId3"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2"/>
          <p:cNvSpPr txBox="1"/>
          <p:nvPr>
            <p:ph type="title"/>
          </p:nvPr>
        </p:nvSpPr>
        <p:spPr>
          <a:xfrm>
            <a:off x="0" y="2811145"/>
            <a:ext cx="12192000" cy="1261111"/>
          </a:xfrm>
          <a:prstGeom prst="rect">
            <a:avLst/>
          </a:prstGeom>
        </p:spPr>
        <p:txBody>
          <a:bodyPr/>
          <a:lstStyle>
            <a:lvl1pPr>
              <a:defRPr spc="-100" sz="4000"/>
            </a:lvl1pPr>
          </a:lstStyle>
          <a:p>
            <a:pPr/>
            <a:r>
              <a:t>Window Functions in MySQL with Python Integration</a:t>
            </a:r>
          </a:p>
        </p:txBody>
      </p:sp>
      <p:sp>
        <p:nvSpPr>
          <p:cNvPr id="276" name="Subtitle 3"/>
          <p:cNvSpPr txBox="1"/>
          <p:nvPr>
            <p:ph type="body" sz="quarter" idx="1"/>
          </p:nvPr>
        </p:nvSpPr>
        <p:spPr>
          <a:xfrm>
            <a:off x="3200399" y="4060825"/>
            <a:ext cx="6580507" cy="581025"/>
          </a:xfrm>
          <a:prstGeom prst="rect">
            <a:avLst/>
          </a:prstGeom>
        </p:spPr>
        <p:txBody>
          <a:bodyPr/>
          <a:lstStyle>
            <a:lvl1pPr marL="264159" indent="-264159" defTabSz="905510">
              <a:lnSpc>
                <a:spcPct val="81000"/>
              </a:lnSpc>
              <a:spcBef>
                <a:spcPts val="900"/>
              </a:spcBef>
              <a:defRPr sz="1700"/>
            </a:lvl1pPr>
          </a:lstStyle>
          <a:p>
            <a:pPr/>
            <a:r>
              <a:t>MySQL – Project Presentation</a:t>
            </a:r>
          </a:p>
        </p:txBody>
      </p:sp>
      <p:sp>
        <p:nvSpPr>
          <p:cNvPr id="277" name="TextBox 6"/>
          <p:cNvSpPr txBox="1"/>
          <p:nvPr/>
        </p:nvSpPr>
        <p:spPr>
          <a:xfrm>
            <a:off x="7218044" y="1884045"/>
            <a:ext cx="4820286" cy="8262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sz="2800"/>
            </a:pPr>
            <a:r>
              <a:t>M. Tech. – DSML </a:t>
            </a:r>
            <a:r>
              <a:rPr b="0">
                <a:latin typeface="Wingdings"/>
                <a:ea typeface="Wingdings"/>
                <a:cs typeface="Wingdings"/>
                <a:sym typeface="Wingdings"/>
              </a:rPr>
              <a:t> </a:t>
            </a:r>
            <a:r>
              <a:t>Team 7</a:t>
            </a:r>
          </a:p>
          <a:p>
            <a:pPr algn="r">
              <a:defRPr sz="2000"/>
            </a:pPr>
            <a:r>
              <a:t>Date: 24</a:t>
            </a:r>
            <a:r>
              <a:rPr baseline="30000"/>
              <a:t>th</a:t>
            </a:r>
            <a:r>
              <a:t> Oct 2020</a:t>
            </a:r>
          </a:p>
        </p:txBody>
      </p:sp>
      <p:sp>
        <p:nvSpPr>
          <p:cNvPr id="278" name="Rectangle 9"/>
          <p:cNvSpPr txBox="1"/>
          <p:nvPr/>
        </p:nvSpPr>
        <p:spPr>
          <a:xfrm>
            <a:off x="6536055" y="5040629"/>
            <a:ext cx="5492116" cy="12093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PRAVEEN MANOHAR G</a:t>
            </a:r>
          </a:p>
          <a:p>
            <a:pPr/>
            <a:r>
              <a:t>RAHUL A</a:t>
            </a:r>
          </a:p>
          <a:p>
            <a:pPr/>
            <a:r>
              <a:t>RAJESH RAMACHANDER</a:t>
            </a:r>
          </a:p>
          <a:p>
            <a:pPr/>
            <a:r>
              <a:t>RANJITH GNANA SUTHAKAR ALPHONSE RAJ</a:t>
            </a:r>
          </a:p>
        </p:txBody>
      </p:sp>
      <p:pic>
        <p:nvPicPr>
          <p:cNvPr id="279" name="Picture 4" descr="Picture 4"/>
          <p:cNvPicPr>
            <a:picLocks noChangeAspect="1"/>
          </p:cNvPicPr>
          <p:nvPr/>
        </p:nvPicPr>
        <p:blipFill>
          <a:blip r:embed="rId2">
            <a:extLst/>
          </a:blip>
          <a:stretch>
            <a:fillRect/>
          </a:stretch>
        </p:blipFill>
        <p:spPr>
          <a:xfrm>
            <a:off x="88900" y="5156200"/>
            <a:ext cx="2968625" cy="155829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82" name="Title 1"/>
          <p:cNvSpPr txBox="1"/>
          <p:nvPr>
            <p:ph type="title"/>
          </p:nvPr>
        </p:nvSpPr>
        <p:spPr>
          <a:xfrm>
            <a:off x="431800" y="431800"/>
            <a:ext cx="11760200" cy="432435"/>
          </a:xfrm>
          <a:prstGeom prst="rect">
            <a:avLst/>
          </a:prstGeom>
        </p:spPr>
        <p:txBody>
          <a:bodyPr/>
          <a:lstStyle/>
          <a:p>
            <a:pPr>
              <a:defRPr spc="-100" sz="2800"/>
            </a:pPr>
            <a:r>
              <a:t>Q2. What are the top earning film genres for stocking accordingly?</a:t>
            </a:r>
            <a:r>
              <a:t> </a:t>
            </a:r>
            <a:r>
              <a:rPr sz="2000"/>
              <a:t>(Cont’d…)</a:t>
            </a:r>
          </a:p>
        </p:txBody>
      </p:sp>
      <p:sp>
        <p:nvSpPr>
          <p:cNvPr id="383" name="Content Placeholder 2"/>
          <p:cNvSpPr txBox="1"/>
          <p:nvPr>
            <p:ph type="body" idx="1"/>
          </p:nvPr>
        </p:nvSpPr>
        <p:spPr>
          <a:xfrm>
            <a:off x="431800" y="1038225"/>
            <a:ext cx="11426825" cy="5153025"/>
          </a:xfrm>
          <a:prstGeom prst="rect">
            <a:avLst/>
          </a:prstGeom>
        </p:spPr>
        <p:txBody>
          <a:bodyPr/>
          <a:lstStyle/>
          <a:p>
            <a:pPr/>
            <a:r>
              <a:t>Bucket film genres into 4 levels of rental earnings from the data</a:t>
            </a:r>
          </a:p>
        </p:txBody>
      </p:sp>
      <p:sp>
        <p:nvSpPr>
          <p:cNvPr id="384"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7" name="TextBox 12"/>
          <p:cNvGrpSpPr/>
          <p:nvPr/>
        </p:nvGrpSpPr>
        <p:grpSpPr>
          <a:xfrm>
            <a:off x="431800" y="1495425"/>
            <a:ext cx="4613275" cy="2396490"/>
            <a:chOff x="0" y="0"/>
            <a:chExt cx="4613275" cy="2396489"/>
          </a:xfrm>
        </p:grpSpPr>
        <p:sp>
          <p:nvSpPr>
            <p:cNvPr id="385" name="Rectangle"/>
            <p:cNvSpPr/>
            <p:nvPr/>
          </p:nvSpPr>
          <p:spPr>
            <a:xfrm>
              <a:off x="0" y="0"/>
              <a:ext cx="4613275" cy="2396490"/>
            </a:xfrm>
            <a:prstGeom prst="rect">
              <a:avLst/>
            </a:prstGeom>
            <a:solidFill>
              <a:schemeClr val="accent1"/>
            </a:solidFill>
            <a:ln w="19050" cap="flat">
              <a:solidFill>
                <a:srgbClr val="FFFFFF"/>
              </a:solidFill>
              <a:prstDash val="solid"/>
              <a:round/>
            </a:ln>
            <a:effectLst/>
          </p:spPr>
          <p:txBody>
            <a:bodyPr wrap="square" lIns="45719" tIns="45719" rIns="45719" bIns="45719" numCol="1" anchor="t">
              <a:noAutofit/>
            </a:bodyPr>
            <a:lstStyle/>
            <a:p>
              <a:pPr/>
            </a:p>
          </p:txBody>
        </p:sp>
        <p:sp>
          <p:nvSpPr>
            <p:cNvPr id="386" name="Observations:…"/>
            <p:cNvSpPr txBox="1"/>
            <p:nvPr/>
          </p:nvSpPr>
          <p:spPr>
            <a:xfrm>
              <a:off x="9525" y="9525"/>
              <a:ext cx="4594225" cy="23777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Observations:</a:t>
              </a:r>
              <a:endParaRPr>
                <a:solidFill>
                  <a:srgbClr val="FFFFFF"/>
                </a:solidFill>
              </a:endParaRPr>
            </a:p>
            <a:p>
              <a:pPr marL="285750" indent="-285750">
                <a:buSzPct val="100000"/>
                <a:buFont typeface="Arial"/>
                <a:buChar char="•"/>
              </a:pPr>
              <a:r>
                <a:t>15 genres are classified into 4 buckets </a:t>
              </a:r>
              <a:endParaRPr>
                <a:solidFill>
                  <a:srgbClr val="FFFFFF"/>
                </a:solidFill>
              </a:endParaRPr>
            </a:p>
            <a:p>
              <a:pPr lvl="1" marL="742950" indent="-285750">
                <a:buSzPct val="100000"/>
                <a:buFont typeface="Arial"/>
                <a:buChar char="•"/>
              </a:pPr>
              <a:r>
                <a:t>Top quartile consist of Sports, Sci-Fi, Animation &amp; Drama</a:t>
              </a:r>
              <a:endParaRPr>
                <a:solidFill>
                  <a:srgbClr val="FFFFFF"/>
                </a:solidFill>
              </a:endParaRPr>
            </a:p>
            <a:p>
              <a:pPr marL="285750" indent="-285750">
                <a:buSzPct val="100000"/>
                <a:buFont typeface="Arial"/>
                <a:buChar char="•"/>
              </a:pPr>
              <a:r>
                <a:t>It is interesting to see that Animation is in first quartile and Children is in the last quartile, probably the rentals for children are from the animation genre</a:t>
              </a:r>
            </a:p>
          </p:txBody>
        </p:sp>
      </p:grpSp>
      <p:grpSp>
        <p:nvGrpSpPr>
          <p:cNvPr id="390" name="Rectangle 13"/>
          <p:cNvGrpSpPr/>
          <p:nvPr/>
        </p:nvGrpSpPr>
        <p:grpSpPr>
          <a:xfrm>
            <a:off x="431800" y="4008754"/>
            <a:ext cx="4613275" cy="2085689"/>
            <a:chOff x="0" y="0"/>
            <a:chExt cx="4613275" cy="2085687"/>
          </a:xfrm>
        </p:grpSpPr>
        <p:sp>
          <p:nvSpPr>
            <p:cNvPr id="388" name="Rectangle"/>
            <p:cNvSpPr/>
            <p:nvPr/>
          </p:nvSpPr>
          <p:spPr>
            <a:xfrm>
              <a:off x="0" y="0"/>
              <a:ext cx="4613275" cy="2085340"/>
            </a:xfrm>
            <a:prstGeom prst="rect">
              <a:avLst/>
            </a:prstGeom>
            <a:solidFill>
              <a:srgbClr val="DDF3C5"/>
            </a:solidFill>
            <a:ln w="12700" cap="flat">
              <a:noFill/>
              <a:miter lim="400000"/>
            </a:ln>
            <a:effectLst/>
          </p:spPr>
          <p:txBody>
            <a:bodyPr wrap="square" lIns="45719" tIns="45719" rIns="45719" bIns="45719" numCol="1" anchor="t">
              <a:noAutofit/>
            </a:bodyPr>
            <a:lstStyle/>
            <a:p>
              <a:pPr/>
            </a:p>
          </p:txBody>
        </p:sp>
        <p:sp>
          <p:nvSpPr>
            <p:cNvPr id="389" name="Business suggestion:…"/>
            <p:cNvSpPr txBox="1"/>
            <p:nvPr/>
          </p:nvSpPr>
          <p:spPr>
            <a:xfrm>
              <a:off x="0" y="0"/>
              <a:ext cx="4613275" cy="20856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Business suggestion:</a:t>
              </a:r>
              <a:endParaRPr>
                <a:solidFill>
                  <a:srgbClr val="FFFFFF"/>
                </a:solidFill>
              </a:endParaRPr>
            </a:p>
            <a:p>
              <a:pPr marL="285750" indent="-285750">
                <a:buSzPct val="100000"/>
                <a:buFont typeface="Arial"/>
                <a:buChar char="•"/>
              </a:pPr>
              <a:r>
                <a:t>Discounts can be offered on films from the lower quartile genres</a:t>
              </a:r>
              <a:endParaRPr>
                <a:solidFill>
                  <a:srgbClr val="FFFFFF"/>
                </a:solidFill>
              </a:endParaRPr>
            </a:p>
            <a:p>
              <a:pPr marL="285750" indent="-285750">
                <a:buSzPct val="100000"/>
                <a:buFont typeface="Arial"/>
                <a:buChar char="•"/>
              </a:pPr>
              <a:r>
                <a:t>Offer bundled genre deals between extreme quartile genres</a:t>
              </a:r>
              <a:endParaRPr>
                <a:solidFill>
                  <a:srgbClr val="FFFFFF"/>
                </a:solidFill>
              </a:endParaRPr>
            </a:p>
            <a:p>
              <a:pPr marL="285750" indent="-285750">
                <a:buSzPct val="100000"/>
                <a:buFont typeface="Arial"/>
                <a:buChar char="•"/>
              </a:pPr>
              <a:r>
                <a:t>Quality of titles to be increased from lower quartiles</a:t>
              </a:r>
            </a:p>
          </p:txBody>
        </p:sp>
      </p:grpSp>
      <p:pic>
        <p:nvPicPr>
          <p:cNvPr id="391" name="Picture 5" descr="Picture 5"/>
          <p:cNvPicPr>
            <a:picLocks noChangeAspect="1"/>
          </p:cNvPicPr>
          <p:nvPr/>
        </p:nvPicPr>
        <p:blipFill>
          <a:blip r:embed="rId2">
            <a:extLst/>
          </a:blip>
          <a:stretch>
            <a:fillRect/>
          </a:stretch>
        </p:blipFill>
        <p:spPr>
          <a:xfrm>
            <a:off x="6991350" y="1402080"/>
            <a:ext cx="5007610" cy="2778761"/>
          </a:xfrm>
          <a:prstGeom prst="rect">
            <a:avLst/>
          </a:prstGeom>
          <a:ln w="12700">
            <a:miter lim="400000"/>
          </a:ln>
        </p:spPr>
      </p:pic>
      <p:pic>
        <p:nvPicPr>
          <p:cNvPr id="392" name="Picture 8" descr="Picture 8"/>
          <p:cNvPicPr>
            <a:picLocks noChangeAspect="1"/>
          </p:cNvPicPr>
          <p:nvPr/>
        </p:nvPicPr>
        <p:blipFill>
          <a:blip r:embed="rId3">
            <a:extLst/>
          </a:blip>
          <a:stretch>
            <a:fillRect/>
          </a:stretch>
        </p:blipFill>
        <p:spPr>
          <a:xfrm>
            <a:off x="5470525" y="1526539"/>
            <a:ext cx="1520825" cy="3804922"/>
          </a:xfrm>
          <a:prstGeom prst="rect">
            <a:avLst/>
          </a:prstGeom>
          <a:ln w="12700">
            <a:miter lim="400000"/>
          </a:ln>
        </p:spPr>
      </p:pic>
      <p:pic>
        <p:nvPicPr>
          <p:cNvPr id="393" name="Picture 10" descr="Picture 10"/>
          <p:cNvPicPr>
            <a:picLocks noChangeAspect="1"/>
          </p:cNvPicPr>
          <p:nvPr/>
        </p:nvPicPr>
        <p:blipFill>
          <a:blip r:embed="rId4">
            <a:extLst/>
          </a:blip>
          <a:stretch>
            <a:fillRect/>
          </a:stretch>
        </p:blipFill>
        <p:spPr>
          <a:xfrm>
            <a:off x="8362950" y="4508500"/>
            <a:ext cx="2047875" cy="153162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431800" y="431800"/>
            <a:ext cx="11328400" cy="432435"/>
          </a:xfrm>
          <a:prstGeom prst="rect">
            <a:avLst/>
          </a:prstGeom>
        </p:spPr>
        <p:txBody>
          <a:bodyPr/>
          <a:lstStyle>
            <a:lvl1pPr>
              <a:defRPr spc="-100" sz="2800"/>
            </a:lvl1pPr>
          </a:lstStyle>
          <a:p>
            <a:pPr/>
            <a:r>
              <a:t>Q3. What is the genre of the last movie rented in a day? </a:t>
            </a:r>
          </a:p>
        </p:txBody>
      </p:sp>
      <p:sp>
        <p:nvSpPr>
          <p:cNvPr id="396" name="Content Placeholder 2"/>
          <p:cNvSpPr txBox="1"/>
          <p:nvPr>
            <p:ph type="body" idx="1"/>
          </p:nvPr>
        </p:nvSpPr>
        <p:spPr>
          <a:xfrm>
            <a:off x="431799" y="1038225"/>
            <a:ext cx="7331458" cy="5153025"/>
          </a:xfrm>
          <a:prstGeom prst="rect">
            <a:avLst/>
          </a:prstGeom>
        </p:spPr>
        <p:txBody>
          <a:bodyPr/>
          <a:lstStyle/>
          <a:p>
            <a:pPr/>
            <a:r>
              <a:t>Used 4 Table join on rental , inventory , film_category, category tables</a:t>
            </a:r>
          </a:p>
          <a:p>
            <a:pPr/>
            <a:r>
              <a:t>Use case of LAST_VALUE() function is demonstrated</a:t>
            </a:r>
          </a:p>
        </p:txBody>
      </p:sp>
      <p:pic>
        <p:nvPicPr>
          <p:cNvPr id="397" name="Picture2" descr="Picture2"/>
          <p:cNvPicPr>
            <a:picLocks noChangeAspect="1"/>
          </p:cNvPicPr>
          <p:nvPr/>
        </p:nvPicPr>
        <p:blipFill>
          <a:blip r:embed="rId2">
            <a:extLst/>
          </a:blip>
          <a:stretch>
            <a:fillRect/>
          </a:stretch>
        </p:blipFill>
        <p:spPr>
          <a:xfrm>
            <a:off x="541527" y="1947672"/>
            <a:ext cx="6516097" cy="4146549"/>
          </a:xfrm>
          <a:prstGeom prst="rect">
            <a:avLst/>
          </a:prstGeom>
          <a:ln w="12700">
            <a:miter lim="400000"/>
          </a:ln>
        </p:spPr>
      </p:pic>
      <p:pic>
        <p:nvPicPr>
          <p:cNvPr id="398" name="Picture1" descr="Picture1"/>
          <p:cNvPicPr>
            <a:picLocks noChangeAspect="1"/>
          </p:cNvPicPr>
          <p:nvPr/>
        </p:nvPicPr>
        <p:blipFill>
          <a:blip r:embed="rId3">
            <a:extLst/>
          </a:blip>
          <a:stretch>
            <a:fillRect/>
          </a:stretch>
        </p:blipFill>
        <p:spPr>
          <a:xfrm>
            <a:off x="8773921" y="1102232"/>
            <a:ext cx="2694306" cy="4937126"/>
          </a:xfrm>
          <a:prstGeom prst="rect">
            <a:avLst/>
          </a:prstGeom>
          <a:ln w="12700">
            <a:miter lim="400000"/>
          </a:ln>
        </p:spPr>
      </p:pic>
      <p:sp>
        <p:nvSpPr>
          <p:cNvPr id="399" name="Straight Connector 6"/>
          <p:cNvSpPr/>
          <p:nvPr/>
        </p:nvSpPr>
        <p:spPr>
          <a:xfrm flipH="1">
            <a:off x="8183880" y="804424"/>
            <a:ext cx="1" cy="5532740"/>
          </a:xfrm>
          <a:prstGeom prst="line">
            <a:avLst/>
          </a:prstGeom>
          <a:ln>
            <a:solidFill>
              <a:srgbClr val="20C5E2"/>
            </a:solidFill>
          </a:ln>
        </p:spPr>
        <p:txBody>
          <a:bodyPr lIns="45719" rIns="45719"/>
          <a:lstStyle/>
          <a:p>
            <a:pPr/>
          </a:p>
        </p:txBody>
      </p:sp>
      <p:sp>
        <p:nvSpPr>
          <p:cNvPr id="40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401"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itle 1"/>
          <p:cNvSpPr txBox="1"/>
          <p:nvPr>
            <p:ph type="title"/>
          </p:nvPr>
        </p:nvSpPr>
        <p:spPr>
          <a:xfrm>
            <a:off x="431800" y="431800"/>
            <a:ext cx="11328400" cy="432435"/>
          </a:xfrm>
          <a:prstGeom prst="rect">
            <a:avLst/>
          </a:prstGeom>
        </p:spPr>
        <p:txBody>
          <a:bodyPr/>
          <a:lstStyle/>
          <a:p>
            <a:pPr>
              <a:defRPr spc="-100" sz="2800"/>
            </a:pPr>
            <a:r>
              <a:t>Q3. What is the genre of the last movie rented in a day? </a:t>
            </a:r>
            <a:r>
              <a:rPr sz="2000"/>
              <a:t>(Cont’d…)</a:t>
            </a:r>
            <a:r>
              <a:t> </a:t>
            </a:r>
          </a:p>
        </p:txBody>
      </p:sp>
      <p:grpSp>
        <p:nvGrpSpPr>
          <p:cNvPr id="406" name="Rectangle1"/>
          <p:cNvGrpSpPr/>
          <p:nvPr/>
        </p:nvGrpSpPr>
        <p:grpSpPr>
          <a:xfrm>
            <a:off x="431799" y="1443037"/>
            <a:ext cx="5126992" cy="1056006"/>
            <a:chOff x="0" y="0"/>
            <a:chExt cx="5126990" cy="1056005"/>
          </a:xfrm>
        </p:grpSpPr>
        <p:sp>
          <p:nvSpPr>
            <p:cNvPr id="404" name="Rectangle"/>
            <p:cNvSpPr/>
            <p:nvPr/>
          </p:nvSpPr>
          <p:spPr>
            <a:xfrm>
              <a:off x="-1" y="-1"/>
              <a:ext cx="5126992" cy="1056007"/>
            </a:xfrm>
            <a:prstGeom prst="rect">
              <a:avLst/>
            </a:prstGeom>
            <a:solidFill>
              <a:schemeClr val="accent1"/>
            </a:solidFill>
            <a:ln w="19050" cap="flat">
              <a:solidFill>
                <a:srgbClr val="FFFFFF"/>
              </a:solidFill>
              <a:prstDash val="solid"/>
              <a:round/>
            </a:ln>
            <a:effectLst/>
          </p:spPr>
          <p:txBody>
            <a:bodyPr wrap="square" lIns="45719" tIns="45719" rIns="45719" bIns="45719" numCol="1" anchor="t">
              <a:noAutofit/>
            </a:bodyPr>
            <a:lstStyle/>
            <a:p>
              <a:pPr>
                <a:defRPr b="1" u="sng"/>
              </a:pPr>
            </a:p>
          </p:txBody>
        </p:sp>
        <p:sp>
          <p:nvSpPr>
            <p:cNvPr id="405" name="Observations:…"/>
            <p:cNvSpPr txBox="1"/>
            <p:nvPr/>
          </p:nvSpPr>
          <p:spPr>
            <a:xfrm>
              <a:off x="9524" y="9524"/>
              <a:ext cx="5107942" cy="9172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Observations:</a:t>
              </a:r>
            </a:p>
            <a:p>
              <a:pPr marL="285750" indent="-285750">
                <a:buSzPct val="100000"/>
                <a:buFont typeface="Arial"/>
                <a:buChar char="•"/>
              </a:pPr>
              <a:r>
                <a:t>The last genre rented in a day by customers show a trend of their preference.</a:t>
              </a:r>
            </a:p>
          </p:txBody>
        </p:sp>
      </p:grpSp>
      <p:pic>
        <p:nvPicPr>
          <p:cNvPr id="407" name="Picture1" descr="Picture1"/>
          <p:cNvPicPr>
            <a:picLocks noChangeAspect="1"/>
          </p:cNvPicPr>
          <p:nvPr/>
        </p:nvPicPr>
        <p:blipFill>
          <a:blip r:embed="rId2">
            <a:extLst/>
          </a:blip>
          <a:stretch>
            <a:fillRect/>
          </a:stretch>
        </p:blipFill>
        <p:spPr>
          <a:xfrm>
            <a:off x="5898515" y="1755139"/>
            <a:ext cx="5833110" cy="3176906"/>
          </a:xfrm>
          <a:prstGeom prst="rect">
            <a:avLst/>
          </a:prstGeom>
          <a:ln w="12700">
            <a:miter lim="400000"/>
          </a:ln>
        </p:spPr>
      </p:pic>
      <p:grpSp>
        <p:nvGrpSpPr>
          <p:cNvPr id="410" name="Rectangle2"/>
          <p:cNvGrpSpPr/>
          <p:nvPr/>
        </p:nvGrpSpPr>
        <p:grpSpPr>
          <a:xfrm>
            <a:off x="431799" y="2976243"/>
            <a:ext cx="5126992" cy="2992121"/>
            <a:chOff x="0" y="0"/>
            <a:chExt cx="5126990" cy="2992120"/>
          </a:xfrm>
        </p:grpSpPr>
        <p:sp>
          <p:nvSpPr>
            <p:cNvPr id="408" name="Rectangle"/>
            <p:cNvSpPr/>
            <p:nvPr/>
          </p:nvSpPr>
          <p:spPr>
            <a:xfrm>
              <a:off x="-1" y="-1"/>
              <a:ext cx="5126992" cy="2992122"/>
            </a:xfrm>
            <a:prstGeom prst="rect">
              <a:avLst/>
            </a:prstGeom>
            <a:solidFill>
              <a:srgbClr val="DDF3C5"/>
            </a:solidFill>
            <a:ln w="1905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409" name="Business suggestion:…"/>
            <p:cNvSpPr txBox="1"/>
            <p:nvPr/>
          </p:nvSpPr>
          <p:spPr>
            <a:xfrm>
              <a:off x="9524" y="9524"/>
              <a:ext cx="5107942" cy="29619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Business suggestion:</a:t>
              </a:r>
            </a:p>
            <a:p>
              <a:pPr marL="285750" indent="-285750">
                <a:buSzPct val="100000"/>
                <a:buFont typeface="Arial"/>
                <a:buChar char="•"/>
                <a:defRPr b="1"/>
              </a:pPr>
              <a:r>
                <a:t> </a:t>
              </a:r>
              <a:r>
                <a:rPr b="0"/>
                <a:t>The business can stock up the store with the most rented last genre, to meet the demand for the customers on the following day</a:t>
              </a:r>
              <a:endParaRPr>
                <a:latin typeface="+mn-lt"/>
                <a:ea typeface="+mn-ea"/>
                <a:cs typeface="+mn-cs"/>
                <a:sym typeface="Helvetica"/>
              </a:endParaRPr>
            </a:p>
            <a:p>
              <a:pPr marL="285750" indent="-285750">
                <a:buSzPct val="100000"/>
                <a:buFont typeface="Arial"/>
                <a:buChar char="•"/>
              </a:pPr>
              <a:r>
                <a:t>Target customers with advertisements according to their last rented genre trend.</a:t>
              </a:r>
              <a:endParaRPr>
                <a:latin typeface="+mn-lt"/>
                <a:ea typeface="+mn-ea"/>
                <a:cs typeface="+mn-cs"/>
                <a:sym typeface="Helvetica"/>
              </a:endParaRPr>
            </a:p>
            <a:p>
              <a:pPr marL="285750" indent="-285750">
                <a:buSzPct val="100000"/>
                <a:buFont typeface="Arial"/>
                <a:buChar char="•"/>
              </a:pPr>
              <a:r>
                <a:t>These related movies in the same genre have the highest chance of matching with the interest in customer, hence providing relevant offer or discount could increase the sales </a:t>
              </a:r>
            </a:p>
          </p:txBody>
        </p:sp>
      </p:grpSp>
      <p:sp>
        <p:nvSpPr>
          <p:cNvPr id="411" name="Textbox2"/>
          <p:cNvSpPr txBox="1"/>
          <p:nvPr/>
        </p:nvSpPr>
        <p:spPr>
          <a:xfrm>
            <a:off x="5967730" y="5170804"/>
            <a:ext cx="4525645"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X-Axis=Last Rented Genre</a:t>
            </a:r>
            <a:endParaRPr>
              <a:latin typeface="+mn-lt"/>
              <a:ea typeface="+mn-ea"/>
              <a:cs typeface="+mn-cs"/>
              <a:sym typeface="Helvetica"/>
            </a:endParaRPr>
          </a:p>
          <a:p>
            <a:pPr/>
            <a:r>
              <a:t>Y-Axis=Times Rented</a:t>
            </a:r>
          </a:p>
        </p:txBody>
      </p:sp>
      <p:sp>
        <p:nvSpPr>
          <p:cNvPr id="41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41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title"/>
          </p:nvPr>
        </p:nvSpPr>
        <p:spPr>
          <a:xfrm>
            <a:off x="431800" y="431800"/>
            <a:ext cx="11328400" cy="432435"/>
          </a:xfrm>
          <a:prstGeom prst="rect">
            <a:avLst/>
          </a:prstGeom>
        </p:spPr>
        <p:txBody>
          <a:bodyPr/>
          <a:lstStyle>
            <a:lvl1pPr>
              <a:defRPr spc="-100" sz="2800"/>
            </a:lvl1pPr>
          </a:lstStyle>
          <a:p>
            <a:pPr/>
            <a:r>
              <a:t>Q4. What is the last/ latest payment of customer from the given data? </a:t>
            </a:r>
          </a:p>
        </p:txBody>
      </p:sp>
      <p:sp>
        <p:nvSpPr>
          <p:cNvPr id="416" name="Content Placeholder 2"/>
          <p:cNvSpPr txBox="1"/>
          <p:nvPr>
            <p:ph type="body" sz="half" idx="1"/>
          </p:nvPr>
        </p:nvSpPr>
        <p:spPr>
          <a:xfrm>
            <a:off x="431800" y="1038225"/>
            <a:ext cx="6261100" cy="5153025"/>
          </a:xfrm>
          <a:prstGeom prst="rect">
            <a:avLst/>
          </a:prstGeom>
        </p:spPr>
        <p:txBody>
          <a:bodyPr/>
          <a:lstStyle/>
          <a:p>
            <a:pPr/>
            <a:r>
              <a:t>Joined payment table and customer table and applied LAST_VALUE()</a:t>
            </a:r>
          </a:p>
        </p:txBody>
      </p:sp>
      <p:pic>
        <p:nvPicPr>
          <p:cNvPr id="417" name="Picture1" descr="Picture1"/>
          <p:cNvPicPr>
            <a:picLocks noChangeAspect="1"/>
          </p:cNvPicPr>
          <p:nvPr/>
        </p:nvPicPr>
        <p:blipFill>
          <a:blip r:embed="rId2">
            <a:extLst/>
          </a:blip>
          <a:stretch>
            <a:fillRect/>
          </a:stretch>
        </p:blipFill>
        <p:spPr>
          <a:xfrm>
            <a:off x="431800" y="2242818"/>
            <a:ext cx="7650481" cy="3335656"/>
          </a:xfrm>
          <a:prstGeom prst="rect">
            <a:avLst/>
          </a:prstGeom>
          <a:ln w="12700">
            <a:miter lim="400000"/>
          </a:ln>
        </p:spPr>
      </p:pic>
      <p:pic>
        <p:nvPicPr>
          <p:cNvPr id="418" name="Picture2" descr="Picture2"/>
          <p:cNvPicPr>
            <a:picLocks noChangeAspect="1"/>
          </p:cNvPicPr>
          <p:nvPr/>
        </p:nvPicPr>
        <p:blipFill>
          <a:blip r:embed="rId3">
            <a:extLst/>
          </a:blip>
          <a:stretch>
            <a:fillRect/>
          </a:stretch>
        </p:blipFill>
        <p:spPr>
          <a:xfrm>
            <a:off x="9036050" y="1500505"/>
            <a:ext cx="2243455" cy="4439285"/>
          </a:xfrm>
          <a:prstGeom prst="rect">
            <a:avLst/>
          </a:prstGeom>
          <a:ln w="12700">
            <a:miter lim="400000"/>
          </a:ln>
        </p:spPr>
      </p:pic>
      <p:sp>
        <p:nvSpPr>
          <p:cNvPr id="419" name="Straight Connector 5"/>
          <p:cNvSpPr/>
          <p:nvPr/>
        </p:nvSpPr>
        <p:spPr>
          <a:xfrm flipH="1">
            <a:off x="8183880" y="804424"/>
            <a:ext cx="1" cy="5532740"/>
          </a:xfrm>
          <a:prstGeom prst="line">
            <a:avLst/>
          </a:prstGeom>
          <a:ln>
            <a:solidFill>
              <a:srgbClr val="20C5E2"/>
            </a:solidFill>
          </a:ln>
        </p:spPr>
        <p:txBody>
          <a:bodyPr lIns="45719" rIns="45719"/>
          <a:lstStyle/>
          <a:p>
            <a:pPr/>
          </a:p>
        </p:txBody>
      </p:sp>
      <p:sp>
        <p:nvSpPr>
          <p:cNvPr id="42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421"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xfrm>
            <a:off x="431799" y="431800"/>
            <a:ext cx="11565130" cy="432435"/>
          </a:xfrm>
          <a:prstGeom prst="rect">
            <a:avLst/>
          </a:prstGeom>
        </p:spPr>
        <p:txBody>
          <a:bodyPr/>
          <a:lstStyle/>
          <a:p>
            <a:pPr>
              <a:defRPr spc="-100" sz="2800"/>
            </a:pPr>
            <a:r>
              <a:t>Q4. What is the last/ latest payment of customer from the given data? </a:t>
            </a:r>
            <a:r>
              <a:rPr sz="2000"/>
              <a:t>(Cont’d…)</a:t>
            </a:r>
            <a:r>
              <a:t> </a:t>
            </a:r>
          </a:p>
        </p:txBody>
      </p:sp>
      <p:grpSp>
        <p:nvGrpSpPr>
          <p:cNvPr id="426" name="Rectangle1"/>
          <p:cNvGrpSpPr/>
          <p:nvPr/>
        </p:nvGrpSpPr>
        <p:grpSpPr>
          <a:xfrm>
            <a:off x="431800" y="1215706"/>
            <a:ext cx="4613275" cy="1296037"/>
            <a:chOff x="0" y="0"/>
            <a:chExt cx="4613275" cy="1296035"/>
          </a:xfrm>
        </p:grpSpPr>
        <p:sp>
          <p:nvSpPr>
            <p:cNvPr id="424" name="Rectangle"/>
            <p:cNvSpPr/>
            <p:nvPr/>
          </p:nvSpPr>
          <p:spPr>
            <a:xfrm>
              <a:off x="0" y="-1"/>
              <a:ext cx="4613275" cy="1296037"/>
            </a:xfrm>
            <a:prstGeom prst="rect">
              <a:avLst/>
            </a:prstGeom>
            <a:solidFill>
              <a:schemeClr val="accent1"/>
            </a:solidFill>
            <a:ln w="19050" cap="flat">
              <a:solidFill>
                <a:srgbClr val="FFFFFF"/>
              </a:solidFill>
              <a:prstDash val="solid"/>
              <a:round/>
            </a:ln>
            <a:effectLst/>
          </p:spPr>
          <p:txBody>
            <a:bodyPr wrap="square" lIns="45719" tIns="45719" rIns="45719" bIns="45719" numCol="1" anchor="t">
              <a:noAutofit/>
            </a:bodyPr>
            <a:lstStyle/>
            <a:p>
              <a:pPr/>
            </a:p>
          </p:txBody>
        </p:sp>
        <p:sp>
          <p:nvSpPr>
            <p:cNvPr id="425" name="Observations:…"/>
            <p:cNvSpPr txBox="1"/>
            <p:nvPr/>
          </p:nvSpPr>
          <p:spPr>
            <a:xfrm>
              <a:off x="9525" y="9524"/>
              <a:ext cx="4594225" cy="12093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Observations:</a:t>
              </a:r>
            </a:p>
            <a:p>
              <a:pPr marL="285750" indent="-285750">
                <a:buSzPct val="100000"/>
                <a:buFont typeface="Arial"/>
                <a:buChar char="•"/>
              </a:pPr>
              <a:r>
                <a:t>The last payment by the customers shows a trend of their interest based on their payment amount</a:t>
              </a:r>
            </a:p>
          </p:txBody>
        </p:sp>
      </p:grpSp>
      <p:grpSp>
        <p:nvGrpSpPr>
          <p:cNvPr id="429" name="Rectangle2"/>
          <p:cNvGrpSpPr/>
          <p:nvPr/>
        </p:nvGrpSpPr>
        <p:grpSpPr>
          <a:xfrm>
            <a:off x="431800" y="2863214"/>
            <a:ext cx="4613275" cy="3263614"/>
            <a:chOff x="0" y="0"/>
            <a:chExt cx="4613275" cy="3263612"/>
          </a:xfrm>
        </p:grpSpPr>
        <p:sp>
          <p:nvSpPr>
            <p:cNvPr id="427" name="Rectangle"/>
            <p:cNvSpPr/>
            <p:nvPr/>
          </p:nvSpPr>
          <p:spPr>
            <a:xfrm>
              <a:off x="0" y="0"/>
              <a:ext cx="4613275" cy="3220086"/>
            </a:xfrm>
            <a:prstGeom prst="rect">
              <a:avLst/>
            </a:prstGeom>
            <a:solidFill>
              <a:srgbClr val="DDF3C5"/>
            </a:solidFill>
            <a:ln w="19050" cap="flat">
              <a:solidFill>
                <a:srgbClr val="FFFFFF"/>
              </a:solidFill>
              <a:prstDash val="solid"/>
              <a:round/>
            </a:ln>
            <a:effectLst/>
          </p:spPr>
          <p:txBody>
            <a:bodyPr wrap="square" lIns="45719" tIns="45719" rIns="45719" bIns="45719" numCol="1" anchor="t">
              <a:noAutofit/>
            </a:bodyPr>
            <a:lstStyle/>
            <a:p>
              <a:pPr>
                <a:defRPr>
                  <a:latin typeface="+mn-lt"/>
                  <a:ea typeface="+mn-ea"/>
                  <a:cs typeface="+mn-cs"/>
                  <a:sym typeface="Helvetica"/>
                </a:defRPr>
              </a:pPr>
            </a:p>
          </p:txBody>
        </p:sp>
        <p:sp>
          <p:nvSpPr>
            <p:cNvPr id="428" name="Business suggestion:…"/>
            <p:cNvSpPr txBox="1"/>
            <p:nvPr/>
          </p:nvSpPr>
          <p:spPr>
            <a:xfrm>
              <a:off x="9525" y="9525"/>
              <a:ext cx="4594225" cy="3254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Business suggestion:</a:t>
              </a:r>
            </a:p>
            <a:p>
              <a:pPr marL="285750" indent="-285750">
                <a:buSzPct val="100000"/>
                <a:buFont typeface="Arial"/>
                <a:buChar char="•"/>
                <a:defRPr b="1"/>
              </a:pPr>
              <a:r>
                <a:t> </a:t>
              </a:r>
              <a:r>
                <a:rPr b="0"/>
                <a:t>The business can narrow down on the last payment details and arrive at the most rented films</a:t>
              </a:r>
              <a:endParaRPr>
                <a:latin typeface="+mn-lt"/>
                <a:ea typeface="+mn-ea"/>
                <a:cs typeface="+mn-cs"/>
                <a:sym typeface="Helvetica"/>
              </a:endParaRPr>
            </a:p>
            <a:p>
              <a:pPr marL="285750" indent="-285750">
                <a:buSzPct val="100000"/>
                <a:buFont typeface="Arial"/>
                <a:buChar char="•"/>
              </a:pPr>
              <a:r>
                <a:t>The business can consider segmenting the price range of other films within the range of the most paid categories</a:t>
              </a:r>
              <a:endParaRPr>
                <a:latin typeface="+mn-lt"/>
                <a:ea typeface="+mn-ea"/>
                <a:cs typeface="+mn-cs"/>
                <a:sym typeface="Helvetica"/>
              </a:endParaRPr>
            </a:p>
            <a:p>
              <a:pPr marL="285750" indent="-285750">
                <a:buSzPct val="100000"/>
                <a:buFont typeface="Arial"/>
                <a:buChar char="•"/>
              </a:pPr>
              <a:r>
                <a:t>Target customers with similar price segmented films and offer discounts to films that fall under the least purchased price segment</a:t>
              </a:r>
            </a:p>
          </p:txBody>
        </p:sp>
      </p:grpSp>
      <p:pic>
        <p:nvPicPr>
          <p:cNvPr id="430" name="Picture1" descr="Picture1"/>
          <p:cNvPicPr>
            <a:picLocks noChangeAspect="1"/>
          </p:cNvPicPr>
          <p:nvPr/>
        </p:nvPicPr>
        <p:blipFill>
          <a:blip r:embed="rId2">
            <a:extLst/>
          </a:blip>
          <a:stretch>
            <a:fillRect/>
          </a:stretch>
        </p:blipFill>
        <p:spPr>
          <a:xfrm>
            <a:off x="5370195" y="2185035"/>
            <a:ext cx="6477635" cy="2693036"/>
          </a:xfrm>
          <a:prstGeom prst="rect">
            <a:avLst/>
          </a:prstGeom>
          <a:ln w="12700">
            <a:miter lim="400000"/>
          </a:ln>
        </p:spPr>
      </p:pic>
      <p:sp>
        <p:nvSpPr>
          <p:cNvPr id="431" name="Textbox2"/>
          <p:cNvSpPr txBox="1"/>
          <p:nvPr/>
        </p:nvSpPr>
        <p:spPr>
          <a:xfrm>
            <a:off x="5434964" y="5148579"/>
            <a:ext cx="3330577"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X-Axis=Last Payment Amout</a:t>
            </a:r>
          </a:p>
          <a:p>
            <a:pPr/>
            <a:r>
              <a:t>Y-Axis=Customer Count</a:t>
            </a:r>
          </a:p>
        </p:txBody>
      </p:sp>
      <p:sp>
        <p:nvSpPr>
          <p:cNvPr id="43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43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Title 1"/>
          <p:cNvSpPr txBox="1"/>
          <p:nvPr>
            <p:ph type="title"/>
          </p:nvPr>
        </p:nvSpPr>
        <p:spPr>
          <a:xfrm>
            <a:off x="6235700" y="2204720"/>
            <a:ext cx="5956300" cy="1944371"/>
          </a:xfrm>
          <a:prstGeom prst="rect">
            <a:avLst/>
          </a:prstGeom>
        </p:spPr>
        <p:txBody>
          <a:bodyPr/>
          <a:lstStyle>
            <a:lvl1pPr>
              <a:defRPr spc="-100" sz="5400"/>
            </a:lvl1pPr>
          </a:lstStyle>
          <a:p>
            <a:pPr/>
            <a:r>
              <a:t>MySQL – Python Integration</a:t>
            </a:r>
          </a:p>
        </p:txBody>
      </p:sp>
      <p:sp>
        <p:nvSpPr>
          <p:cNvPr id="436" name="Text Placeholder 2"/>
          <p:cNvSpPr txBox="1"/>
          <p:nvPr>
            <p:ph type="body" sz="quarter" idx="1"/>
          </p:nvPr>
        </p:nvSpPr>
        <p:spPr>
          <a:xfrm>
            <a:off x="6235700" y="4149090"/>
            <a:ext cx="5956300" cy="1100456"/>
          </a:xfrm>
          <a:prstGeom prst="rect">
            <a:avLst/>
          </a:prstGeom>
        </p:spPr>
        <p:txBody>
          <a:bodyPr/>
          <a:lstStyle/>
          <a:p>
            <a:pPr/>
            <a:r>
              <a:t>Exploring Capabilities For Data Analytics</a:t>
            </a:r>
          </a:p>
        </p:txBody>
      </p:sp>
      <p:sp>
        <p:nvSpPr>
          <p:cNvPr id="437" name="Slide Number Placeholder 4"/>
          <p:cNvSpPr txBox="1"/>
          <p:nvPr>
            <p:ph type="sldNum" sz="quarter" idx="4294967295"/>
          </p:nvPr>
        </p:nvSpPr>
        <p:spPr>
          <a:xfrm>
            <a:off x="11760200" y="6508740"/>
            <a:ext cx="431800" cy="1568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1" name="Screenshot 2020-10-21 at 10.12.41 PM.png" descr="Screenshot 2020-10-21 at 10.12.41 PM.png"/>
          <p:cNvPicPr>
            <a:picLocks noChangeAspect="1"/>
          </p:cNvPicPr>
          <p:nvPr/>
        </p:nvPicPr>
        <p:blipFill>
          <a:blip r:embed="rId2">
            <a:extLst/>
          </a:blip>
          <a:stretch>
            <a:fillRect/>
          </a:stretch>
        </p:blipFill>
        <p:spPr>
          <a:xfrm>
            <a:off x="875030" y="807084"/>
            <a:ext cx="4148455" cy="4636772"/>
          </a:xfrm>
          <a:prstGeom prst="rect">
            <a:avLst/>
          </a:prstGeom>
          <a:ln w="12700">
            <a:miter lim="400000"/>
          </a:ln>
        </p:spPr>
      </p:pic>
      <p:pic>
        <p:nvPicPr>
          <p:cNvPr id="442" name="Screenshot 2020-10-21 at 10.14.45 PM.png" descr="Screenshot 2020-10-21 at 10.14.45 PM.png"/>
          <p:cNvPicPr>
            <a:picLocks noChangeAspect="1"/>
          </p:cNvPicPr>
          <p:nvPr/>
        </p:nvPicPr>
        <p:blipFill>
          <a:blip r:embed="rId3">
            <a:extLst/>
          </a:blip>
          <a:stretch>
            <a:fillRect/>
          </a:stretch>
        </p:blipFill>
        <p:spPr>
          <a:xfrm>
            <a:off x="5323204" y="777240"/>
            <a:ext cx="4324986" cy="4319271"/>
          </a:xfrm>
          <a:prstGeom prst="rect">
            <a:avLst/>
          </a:prstGeom>
          <a:ln w="12700">
            <a:miter lim="400000"/>
          </a:ln>
        </p:spPr>
      </p:pic>
      <p:sp>
        <p:nvSpPr>
          <p:cNvPr id="443"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46" name="Though we choose 'pymysql,' there are multiple other libraries available which has similar capabilities such as 'MySQLdb' etc.…"/>
          <p:cNvGrpSpPr/>
          <p:nvPr/>
        </p:nvGrpSpPr>
        <p:grpSpPr>
          <a:xfrm>
            <a:off x="5023484" y="5303520"/>
            <a:ext cx="7168516" cy="966600"/>
            <a:chOff x="0" y="0"/>
            <a:chExt cx="7168515" cy="966598"/>
          </a:xfrm>
        </p:grpSpPr>
        <p:sp>
          <p:nvSpPr>
            <p:cNvPr id="444" name="Rectangle"/>
            <p:cNvSpPr/>
            <p:nvPr/>
          </p:nvSpPr>
          <p:spPr>
            <a:xfrm>
              <a:off x="0" y="0"/>
              <a:ext cx="7168516" cy="954406"/>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445" name="Though we choose 'pymysql,' there are multiple other libraries available which has similar capabilities such as 'MySQLdb' etc.…"/>
            <p:cNvSpPr txBox="1"/>
            <p:nvPr/>
          </p:nvSpPr>
          <p:spPr>
            <a:xfrm>
              <a:off x="0" y="0"/>
              <a:ext cx="7168516" cy="9665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Though we choose 'pymysql,' there are multiple other libraries available which has similar capabilities such as 'MySQLdb' etc. </a:t>
              </a:r>
            </a:p>
            <a:p>
              <a:pPr marL="285750" indent="-285750">
                <a:buSzPct val="100000"/>
                <a:buFont typeface="Arial"/>
                <a:buChar char="•"/>
                <a:defRPr sz="1400"/>
              </a:pPr>
              <a:r>
                <a:t>The connectors allow pass-throughs where the queries can be directly written and executed .</a:t>
              </a:r>
            </a:p>
            <a:p>
              <a:pPr marL="285750" indent="-285750">
                <a:buSzPct val="100000"/>
                <a:buFont typeface="Arial"/>
                <a:buChar char="•"/>
                <a:defRPr sz="1400"/>
              </a:pPr>
              <a:r>
                <a:t>Cursor fetch commands returns tuple. </a:t>
              </a:r>
            </a:p>
          </p:txBody>
        </p:sp>
      </p:grpSp>
      <p:sp>
        <p:nvSpPr>
          <p:cNvPr id="447" name="Panda DataFrame"/>
          <p:cNvSpPr txBox="1"/>
          <p:nvPr/>
        </p:nvSpPr>
        <p:spPr>
          <a:xfrm>
            <a:off x="10298430" y="4378325"/>
            <a:ext cx="1198325" cy="24830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Panda DataFrame</a:t>
            </a:r>
          </a:p>
        </p:txBody>
      </p:sp>
      <p:sp>
        <p:nvSpPr>
          <p:cNvPr id="448" name="Execute…"/>
          <p:cNvSpPr txBox="1"/>
          <p:nvPr/>
        </p:nvSpPr>
        <p:spPr>
          <a:xfrm>
            <a:off x="10298430" y="1617344"/>
            <a:ext cx="1333982" cy="4388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Execute </a:t>
            </a:r>
          </a:p>
          <a:p>
            <a:pPr>
              <a:defRPr sz="1200"/>
            </a:pPr>
            <a:r>
              <a:t>query using Pandas </a:t>
            </a:r>
          </a:p>
        </p:txBody>
      </p:sp>
      <p:sp>
        <p:nvSpPr>
          <p:cNvPr id="449" name="Connection Line"/>
          <p:cNvSpPr/>
          <p:nvPr/>
        </p:nvSpPr>
        <p:spPr>
          <a:xfrm>
            <a:off x="9664700" y="1840864"/>
            <a:ext cx="617220" cy="1"/>
          </a:xfrm>
          <a:prstGeom prst="line">
            <a:avLst/>
          </a:prstGeom>
          <a:ln w="25400">
            <a:solidFill>
              <a:schemeClr val="accent1"/>
            </a:solidFill>
          </a:ln>
        </p:spPr>
        <p:txBody>
          <a:bodyPr lIns="45719" rIns="45719"/>
          <a:lstStyle/>
          <a:p>
            <a:pPr/>
          </a:p>
        </p:txBody>
      </p:sp>
      <p:sp>
        <p:nvSpPr>
          <p:cNvPr id="450" name="Connection Line"/>
          <p:cNvSpPr/>
          <p:nvPr/>
        </p:nvSpPr>
        <p:spPr>
          <a:xfrm>
            <a:off x="9664700" y="4512944"/>
            <a:ext cx="617220" cy="1"/>
          </a:xfrm>
          <a:prstGeom prst="line">
            <a:avLst/>
          </a:prstGeom>
          <a:ln w="25400">
            <a:solidFill>
              <a:schemeClr val="accent1"/>
            </a:solidFill>
          </a:ln>
        </p:spPr>
        <p:txBody>
          <a:bodyPr lIns="45719" rIns="45719"/>
          <a:lstStyle/>
          <a:p>
            <a:pPr/>
          </a:p>
        </p:txBody>
      </p:sp>
      <p:sp>
        <p:nvSpPr>
          <p:cNvPr id="451" name="Title 3"/>
          <p:cNvSpPr txBox="1"/>
          <p:nvPr>
            <p:ph type="title"/>
          </p:nvPr>
        </p:nvSpPr>
        <p:spPr>
          <a:xfrm>
            <a:off x="431799" y="431800"/>
            <a:ext cx="11340467" cy="432435"/>
          </a:xfrm>
          <a:prstGeom prst="rect">
            <a:avLst/>
          </a:prstGeom>
        </p:spPr>
        <p:txBody>
          <a:bodyPr/>
          <a:lstStyle>
            <a:lvl1pPr>
              <a:defRPr spc="-100" sz="2800"/>
            </a:lvl1pPr>
          </a:lstStyle>
          <a:p>
            <a:pPr/>
            <a:r>
              <a:t>Python and SQL Connectivity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Screenshot 2020-10-21 at 10.17.18 PM.png" descr="Screenshot 2020-10-21 at 10.17.18 PM.png"/>
          <p:cNvPicPr>
            <a:picLocks noChangeAspect="1"/>
          </p:cNvPicPr>
          <p:nvPr/>
        </p:nvPicPr>
        <p:blipFill>
          <a:blip r:embed="rId2">
            <a:extLst/>
          </a:blip>
          <a:stretch>
            <a:fillRect/>
          </a:stretch>
        </p:blipFill>
        <p:spPr>
          <a:xfrm>
            <a:off x="539750" y="1056005"/>
            <a:ext cx="4702810" cy="3983355"/>
          </a:xfrm>
          <a:prstGeom prst="rect">
            <a:avLst/>
          </a:prstGeom>
          <a:ln w="12700">
            <a:miter lim="400000"/>
          </a:ln>
        </p:spPr>
      </p:pic>
      <p:pic>
        <p:nvPicPr>
          <p:cNvPr id="455" name="Screenshot 2020-10-21 at 10.18.13 PM.png" descr="Screenshot 2020-10-21 at 10.18.13 PM.png"/>
          <p:cNvPicPr>
            <a:picLocks noChangeAspect="1"/>
          </p:cNvPicPr>
          <p:nvPr/>
        </p:nvPicPr>
        <p:blipFill>
          <a:blip r:embed="rId3">
            <a:extLst/>
          </a:blip>
          <a:stretch>
            <a:fillRect/>
          </a:stretch>
        </p:blipFill>
        <p:spPr>
          <a:xfrm>
            <a:off x="6196965" y="1091564"/>
            <a:ext cx="4526281" cy="4300222"/>
          </a:xfrm>
          <a:prstGeom prst="rect">
            <a:avLst/>
          </a:prstGeom>
          <a:ln w="12700">
            <a:miter lim="400000"/>
          </a:ln>
        </p:spPr>
      </p:pic>
      <p:sp>
        <p:nvSpPr>
          <p:cNvPr id="45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59" name="Once we obtain the result set as a data frame, we can use seaboard and or plotly from matplotlib to generate figures.…"/>
          <p:cNvGrpSpPr/>
          <p:nvPr/>
        </p:nvGrpSpPr>
        <p:grpSpPr>
          <a:xfrm>
            <a:off x="-1" y="5483859"/>
            <a:ext cx="10723247" cy="738506"/>
            <a:chOff x="0" y="0"/>
            <a:chExt cx="10723245" cy="738505"/>
          </a:xfrm>
        </p:grpSpPr>
        <p:sp>
          <p:nvSpPr>
            <p:cNvPr id="457" name="Rectangle"/>
            <p:cNvSpPr/>
            <p:nvPr/>
          </p:nvSpPr>
          <p:spPr>
            <a:xfrm>
              <a:off x="-1" y="-1"/>
              <a:ext cx="10723247" cy="738507"/>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b="1"/>
              </a:pPr>
            </a:p>
          </p:txBody>
        </p:sp>
        <p:sp>
          <p:nvSpPr>
            <p:cNvPr id="458" name="Once we obtain the result set as a data frame, we can use seaboard and or plotly from matplotlib to generate figures.…"/>
            <p:cNvSpPr txBox="1"/>
            <p:nvPr/>
          </p:nvSpPr>
          <p:spPr>
            <a:xfrm>
              <a:off x="-1" y="-1"/>
              <a:ext cx="10723247" cy="738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Once we obtain the result set as a data frame, we can use seaboard and or plotly from matplotlib to generate figures.</a:t>
              </a:r>
              <a:endParaRPr b="1"/>
            </a:p>
            <a:p>
              <a:pPr marL="285750" indent="-285750">
                <a:buSzPct val="100000"/>
                <a:buFont typeface="Arial"/>
                <a:buChar char="•"/>
                <a:defRPr sz="1400"/>
              </a:pPr>
              <a:r>
                <a:t>The experience of developing and executing SQL queries in Jupyter notebook was seem-less and came across as a good alternative to directly using MySql workbench.</a:t>
              </a:r>
            </a:p>
          </p:txBody>
        </p:sp>
      </p:grpSp>
      <p:sp>
        <p:nvSpPr>
          <p:cNvPr id="460" name="Title 2"/>
          <p:cNvSpPr txBox="1"/>
          <p:nvPr>
            <p:ph type="title"/>
          </p:nvPr>
        </p:nvSpPr>
        <p:spPr>
          <a:xfrm>
            <a:off x="431799" y="431800"/>
            <a:ext cx="11340467" cy="432435"/>
          </a:xfrm>
          <a:prstGeom prst="rect">
            <a:avLst/>
          </a:prstGeom>
        </p:spPr>
        <p:txBody>
          <a:bodyPr/>
          <a:lstStyle>
            <a:lvl1pPr>
              <a:defRPr spc="-100" sz="2800"/>
            </a:lvl1pPr>
          </a:lstStyle>
          <a:p>
            <a:pPr/>
            <a:r>
              <a:t>A Multiple Join Query - Sample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3" name="Screenshot 2020-10-21 at 10.22.27 PM.png" descr="Screenshot 2020-10-21 at 10.22.27 PM.png"/>
          <p:cNvPicPr>
            <a:picLocks noChangeAspect="1"/>
          </p:cNvPicPr>
          <p:nvPr/>
        </p:nvPicPr>
        <p:blipFill>
          <a:blip r:embed="rId2">
            <a:extLst/>
          </a:blip>
          <a:stretch>
            <a:fillRect/>
          </a:stretch>
        </p:blipFill>
        <p:spPr>
          <a:xfrm>
            <a:off x="675640" y="744219"/>
            <a:ext cx="5154930" cy="4421506"/>
          </a:xfrm>
          <a:prstGeom prst="rect">
            <a:avLst/>
          </a:prstGeom>
          <a:ln w="12700">
            <a:miter lim="400000"/>
          </a:ln>
        </p:spPr>
      </p:pic>
      <p:pic>
        <p:nvPicPr>
          <p:cNvPr id="464" name="Screenshot 2020-10-21 at 10.23.22 PM.png" descr="Screenshot 2020-10-21 at 10.23.22 PM.png"/>
          <p:cNvPicPr>
            <a:picLocks noChangeAspect="1"/>
          </p:cNvPicPr>
          <p:nvPr/>
        </p:nvPicPr>
        <p:blipFill>
          <a:blip r:embed="rId3">
            <a:extLst/>
          </a:blip>
          <a:stretch>
            <a:fillRect/>
          </a:stretch>
        </p:blipFill>
        <p:spPr>
          <a:xfrm>
            <a:off x="6567805" y="828675"/>
            <a:ext cx="4819016" cy="3556635"/>
          </a:xfrm>
          <a:prstGeom prst="rect">
            <a:avLst/>
          </a:prstGeom>
          <a:ln w="12700">
            <a:miter lim="400000"/>
          </a:ln>
        </p:spPr>
      </p:pic>
      <p:pic>
        <p:nvPicPr>
          <p:cNvPr id="465" name="Screenshot 2020-10-21 at 10.23.55 PM.png" descr="Screenshot 2020-10-21 at 10.23.55 PM.png"/>
          <p:cNvPicPr>
            <a:picLocks noChangeAspect="1"/>
          </p:cNvPicPr>
          <p:nvPr/>
        </p:nvPicPr>
        <p:blipFill>
          <a:blip r:embed="rId4">
            <a:extLst/>
          </a:blip>
          <a:stretch>
            <a:fillRect/>
          </a:stretch>
        </p:blipFill>
        <p:spPr>
          <a:xfrm>
            <a:off x="6567169" y="4398009"/>
            <a:ext cx="3738246" cy="1981201"/>
          </a:xfrm>
          <a:prstGeom prst="rect">
            <a:avLst/>
          </a:prstGeom>
          <a:ln w="12700">
            <a:miter lim="400000"/>
          </a:ln>
        </p:spPr>
      </p:pic>
      <p:sp>
        <p:nvSpPr>
          <p:cNvPr id="46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69" name="Multi join in-depth queries can be built just how it is done on, say, MySql workbench.…"/>
          <p:cNvGrpSpPr/>
          <p:nvPr/>
        </p:nvGrpSpPr>
        <p:grpSpPr>
          <a:xfrm>
            <a:off x="0" y="5360034"/>
            <a:ext cx="6096000" cy="966600"/>
            <a:chOff x="0" y="0"/>
            <a:chExt cx="6096000" cy="966598"/>
          </a:xfrm>
        </p:grpSpPr>
        <p:sp>
          <p:nvSpPr>
            <p:cNvPr id="467" name="Rectangle"/>
            <p:cNvSpPr/>
            <p:nvPr/>
          </p:nvSpPr>
          <p:spPr>
            <a:xfrm>
              <a:off x="0" y="0"/>
              <a:ext cx="6096000" cy="954406"/>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468" name="Multi join in-depth queries can be built just how it is done on, say, MySql workbench.…"/>
            <p:cNvSpPr txBox="1"/>
            <p:nvPr/>
          </p:nvSpPr>
          <p:spPr>
            <a:xfrm>
              <a:off x="0" y="0"/>
              <a:ext cx="6096000" cy="9665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Multi join in-depth queries can be built just how it is done on, say, MySql workbench.</a:t>
              </a:r>
            </a:p>
            <a:p>
              <a:pPr marL="285750" indent="-285750">
                <a:buSzPct val="100000"/>
                <a:buFont typeface="Arial"/>
                <a:buChar char="•"/>
                <a:defRPr sz="1400"/>
              </a:pPr>
              <a:r>
                <a:t>In query 4, a visual inference can be made that the bulk of customers have rented between 20 and 35 rentals.</a:t>
              </a:r>
            </a:p>
          </p:txBody>
        </p:sp>
      </p:grpSp>
      <p:sp>
        <p:nvSpPr>
          <p:cNvPr id="470" name="Title 1"/>
          <p:cNvSpPr txBox="1"/>
          <p:nvPr>
            <p:ph type="title"/>
          </p:nvPr>
        </p:nvSpPr>
        <p:spPr>
          <a:xfrm>
            <a:off x="431799" y="431800"/>
            <a:ext cx="11340467" cy="432435"/>
          </a:xfrm>
          <a:prstGeom prst="rect">
            <a:avLst/>
          </a:prstGeom>
        </p:spPr>
        <p:txBody>
          <a:bodyPr/>
          <a:lstStyle>
            <a:lvl1pPr>
              <a:defRPr spc="-100" sz="2800"/>
            </a:lvl1pPr>
          </a:lstStyle>
          <a:p>
            <a:pPr/>
            <a:r>
              <a:t>A Multiple Join Query - Sample  3 &amp; 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Screenshot 2020-10-21 at 10.27.05 PM.png" descr="Screenshot 2020-10-21 at 10.27.05 PM.png"/>
          <p:cNvPicPr>
            <a:picLocks noChangeAspect="1"/>
          </p:cNvPicPr>
          <p:nvPr/>
        </p:nvPicPr>
        <p:blipFill>
          <a:blip r:embed="rId2">
            <a:extLst/>
          </a:blip>
          <a:stretch>
            <a:fillRect/>
          </a:stretch>
        </p:blipFill>
        <p:spPr>
          <a:xfrm>
            <a:off x="412115" y="732155"/>
            <a:ext cx="5234305" cy="5393691"/>
          </a:xfrm>
          <a:prstGeom prst="rect">
            <a:avLst/>
          </a:prstGeom>
          <a:ln w="12700">
            <a:miter lim="400000"/>
          </a:ln>
        </p:spPr>
      </p:pic>
      <p:pic>
        <p:nvPicPr>
          <p:cNvPr id="474" name="Screenshot 2020-10-21 at 10.29.07 PM.png" descr="Screenshot 2020-10-21 at 10.29.07 PM.png"/>
          <p:cNvPicPr>
            <a:picLocks noChangeAspect="1"/>
          </p:cNvPicPr>
          <p:nvPr/>
        </p:nvPicPr>
        <p:blipFill>
          <a:blip r:embed="rId3">
            <a:extLst/>
          </a:blip>
          <a:stretch>
            <a:fillRect/>
          </a:stretch>
        </p:blipFill>
        <p:spPr>
          <a:xfrm>
            <a:off x="5901054" y="770890"/>
            <a:ext cx="5344161" cy="4678046"/>
          </a:xfrm>
          <a:prstGeom prst="rect">
            <a:avLst/>
          </a:prstGeom>
          <a:ln w="12700">
            <a:miter lim="400000"/>
          </a:ln>
        </p:spPr>
      </p:pic>
      <p:sp>
        <p:nvSpPr>
          <p:cNvPr id="47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78" name="Movie length and rental duration do not seem to show any direct correlation.…"/>
          <p:cNvGrpSpPr/>
          <p:nvPr/>
        </p:nvGrpSpPr>
        <p:grpSpPr>
          <a:xfrm>
            <a:off x="8528684" y="2844164"/>
            <a:ext cx="3663316" cy="1195200"/>
            <a:chOff x="0" y="0"/>
            <a:chExt cx="3663315" cy="1195198"/>
          </a:xfrm>
        </p:grpSpPr>
        <p:sp>
          <p:nvSpPr>
            <p:cNvPr id="476" name="Rectangle"/>
            <p:cNvSpPr/>
            <p:nvPr/>
          </p:nvSpPr>
          <p:spPr>
            <a:xfrm>
              <a:off x="0" y="0"/>
              <a:ext cx="3663316" cy="1169670"/>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477" name="Movie length and rental duration do not seem to show any direct correlation.…"/>
            <p:cNvSpPr txBox="1"/>
            <p:nvPr/>
          </p:nvSpPr>
          <p:spPr>
            <a:xfrm>
              <a:off x="0" y="0"/>
              <a:ext cx="3663316" cy="1195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Movie length and rental duration do not seem to show any direct correlation.</a:t>
              </a:r>
            </a:p>
            <a:p>
              <a:pPr marL="285750" indent="-285750">
                <a:buSzPct val="100000"/>
                <a:buFont typeface="Arial"/>
                <a:buChar char="•"/>
                <a:defRPr sz="1400"/>
              </a:pPr>
              <a:r>
                <a:t>Similarly, movie length and rental rates across categories do not seem to show any visual correlation.</a:t>
              </a:r>
            </a:p>
          </p:txBody>
        </p:sp>
      </p:grpSp>
      <p:sp>
        <p:nvSpPr>
          <p:cNvPr id="479" name="Title 1"/>
          <p:cNvSpPr txBox="1"/>
          <p:nvPr>
            <p:ph type="title"/>
          </p:nvPr>
        </p:nvSpPr>
        <p:spPr>
          <a:xfrm>
            <a:off x="431799" y="431800"/>
            <a:ext cx="11340467" cy="432435"/>
          </a:xfrm>
          <a:prstGeom prst="rect">
            <a:avLst/>
          </a:prstGeom>
        </p:spPr>
        <p:txBody>
          <a:bodyPr/>
          <a:lstStyle>
            <a:lvl1pPr>
              <a:defRPr spc="-100" sz="2800"/>
            </a:lvl1pPr>
          </a:lstStyle>
          <a:p>
            <a:pPr/>
            <a:r>
              <a:t>Another Query - Sample 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282" name="Title 1"/>
          <p:cNvSpPr txBox="1"/>
          <p:nvPr>
            <p:ph type="title"/>
          </p:nvPr>
        </p:nvSpPr>
        <p:spPr>
          <a:xfrm>
            <a:off x="0" y="2152650"/>
            <a:ext cx="4629150" cy="1958340"/>
          </a:xfrm>
          <a:prstGeom prst="rect">
            <a:avLst/>
          </a:prstGeom>
        </p:spPr>
        <p:txBody>
          <a:bodyPr/>
          <a:lstStyle>
            <a:lvl1pPr>
              <a:defRPr spc="-100"/>
            </a:lvl1pPr>
          </a:lstStyle>
          <a:p>
            <a:pPr/>
            <a:r>
              <a:t>AGENDA</a:t>
            </a:r>
          </a:p>
        </p:txBody>
      </p:sp>
      <p:sp>
        <p:nvSpPr>
          <p:cNvPr id="28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Content Placeholder 2"/>
          <p:cNvSpPr txBox="1"/>
          <p:nvPr/>
        </p:nvSpPr>
        <p:spPr>
          <a:xfrm>
            <a:off x="5060315" y="682625"/>
            <a:ext cx="6699886" cy="51509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nSpc>
                <a:spcPct val="90000"/>
              </a:lnSpc>
              <a:spcBef>
                <a:spcPts val="1000"/>
              </a:spcBef>
              <a:buSzPct val="100000"/>
              <a:buChar char="✓"/>
              <a:defRPr b="1" i="1" sz="3200">
                <a:solidFill>
                  <a:srgbClr val="FFFFFF"/>
                </a:solidFill>
              </a:defRPr>
            </a:pPr>
            <a:r>
              <a:t>Overview of Window Functions</a:t>
            </a:r>
            <a:endParaRPr>
              <a:solidFill>
                <a:srgbClr val="404040"/>
              </a:solidFill>
            </a:endParaRPr>
          </a:p>
          <a:p>
            <a:pPr marL="457200" indent="-457200">
              <a:lnSpc>
                <a:spcPct val="90000"/>
              </a:lnSpc>
              <a:spcBef>
                <a:spcPts val="1000"/>
              </a:spcBef>
              <a:buSzPct val="100000"/>
              <a:buChar char="✓"/>
              <a:defRPr b="1" i="1" sz="3200">
                <a:solidFill>
                  <a:srgbClr val="404040"/>
                </a:solidFill>
              </a:defRPr>
            </a:pPr>
          </a:p>
          <a:p>
            <a:pPr marL="457200" indent="-457200">
              <a:lnSpc>
                <a:spcPct val="90000"/>
              </a:lnSpc>
              <a:spcBef>
                <a:spcPts val="1000"/>
              </a:spcBef>
              <a:buSzPct val="100000"/>
              <a:buChar char="✓"/>
              <a:defRPr b="1" i="1" sz="3200">
                <a:solidFill>
                  <a:srgbClr val="FFFFFF"/>
                </a:solidFill>
              </a:defRPr>
            </a:pPr>
            <a:r>
              <a:t>Database Considered For Case Study</a:t>
            </a:r>
            <a:endParaRPr>
              <a:solidFill>
                <a:srgbClr val="404040"/>
              </a:solidFill>
            </a:endParaRPr>
          </a:p>
          <a:p>
            <a:pPr marL="457200" indent="-457200">
              <a:lnSpc>
                <a:spcPct val="90000"/>
              </a:lnSpc>
              <a:spcBef>
                <a:spcPts val="1000"/>
              </a:spcBef>
              <a:buSzPct val="100000"/>
              <a:buChar char="✓"/>
              <a:defRPr b="1" i="1" sz="3200">
                <a:solidFill>
                  <a:srgbClr val="404040"/>
                </a:solidFill>
              </a:defRPr>
            </a:pPr>
          </a:p>
          <a:p>
            <a:pPr marL="457200" indent="-457200">
              <a:lnSpc>
                <a:spcPct val="90000"/>
              </a:lnSpc>
              <a:spcBef>
                <a:spcPts val="1000"/>
              </a:spcBef>
              <a:buSzPct val="100000"/>
              <a:buChar char="✓"/>
              <a:defRPr b="1" i="1" sz="3200">
                <a:solidFill>
                  <a:srgbClr val="FFFFFF"/>
                </a:solidFill>
              </a:defRPr>
            </a:pPr>
            <a:r>
              <a:t>Case Study</a:t>
            </a:r>
          </a:p>
          <a:p>
            <a:pPr marL="457200" indent="-457200">
              <a:lnSpc>
                <a:spcPct val="90000"/>
              </a:lnSpc>
              <a:spcBef>
                <a:spcPts val="1000"/>
              </a:spcBef>
              <a:buSzPct val="100000"/>
              <a:buChar char="✓"/>
              <a:defRPr b="1" i="1" sz="3200">
                <a:solidFill>
                  <a:srgbClr val="404040"/>
                </a:solidFill>
              </a:defRPr>
            </a:pPr>
          </a:p>
          <a:p>
            <a:pPr marL="457200" indent="-457200">
              <a:lnSpc>
                <a:spcPct val="90000"/>
              </a:lnSpc>
              <a:spcBef>
                <a:spcPts val="1000"/>
              </a:spcBef>
              <a:buSzPct val="100000"/>
              <a:buChar char="✓"/>
              <a:defRPr b="1" i="1" sz="3200">
                <a:solidFill>
                  <a:srgbClr val="FFFFFF"/>
                </a:solidFill>
              </a:defRPr>
            </a:pPr>
            <a:r>
              <a:t>MySQL – Python Integration</a:t>
            </a:r>
          </a:p>
          <a:p>
            <a:pPr marL="457200" indent="-457200">
              <a:lnSpc>
                <a:spcPct val="90000"/>
              </a:lnSpc>
              <a:spcBef>
                <a:spcPts val="1000"/>
              </a:spcBef>
              <a:buSzPct val="100000"/>
              <a:buChar char="✓"/>
              <a:defRPr b="1" i="1" sz="3200">
                <a:solidFill>
                  <a:srgbClr val="404040"/>
                </a:solidFill>
              </a:defRPr>
            </a:pPr>
          </a:p>
          <a:p>
            <a:pPr marL="457200" indent="-457200">
              <a:lnSpc>
                <a:spcPct val="90000"/>
              </a:lnSpc>
              <a:spcBef>
                <a:spcPts val="1000"/>
              </a:spcBef>
              <a:buSzPct val="100000"/>
              <a:buChar char="✓"/>
              <a:defRPr b="1" i="1" sz="3200">
                <a:solidFill>
                  <a:srgbClr val="FFFFFF"/>
                </a:solidFill>
              </a:defRPr>
            </a:pPr>
            <a:r>
              <a:t>Learnings &amp; Conclusions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2" name="Screenshot 2020-10-21 at 10.30.48 PM.png" descr="Screenshot 2020-10-21 at 10.30.48 PM.png"/>
          <p:cNvPicPr>
            <a:picLocks noChangeAspect="1"/>
          </p:cNvPicPr>
          <p:nvPr/>
        </p:nvPicPr>
        <p:blipFill>
          <a:blip r:embed="rId2">
            <a:extLst/>
          </a:blip>
          <a:stretch>
            <a:fillRect/>
          </a:stretch>
        </p:blipFill>
        <p:spPr>
          <a:xfrm>
            <a:off x="288925" y="964564"/>
            <a:ext cx="4866641" cy="3406142"/>
          </a:xfrm>
          <a:prstGeom prst="rect">
            <a:avLst/>
          </a:prstGeom>
          <a:ln w="12700">
            <a:miter lim="400000"/>
          </a:ln>
        </p:spPr>
      </p:pic>
      <p:pic>
        <p:nvPicPr>
          <p:cNvPr id="483" name="Screenshot 2020-10-22 at 11.29.45 AM.png" descr="Screenshot 2020-10-22 at 11.29.45 AM.png"/>
          <p:cNvPicPr>
            <a:picLocks noChangeAspect="1"/>
          </p:cNvPicPr>
          <p:nvPr/>
        </p:nvPicPr>
        <p:blipFill>
          <a:blip r:embed="rId3">
            <a:extLst/>
          </a:blip>
          <a:stretch>
            <a:fillRect/>
          </a:stretch>
        </p:blipFill>
        <p:spPr>
          <a:xfrm>
            <a:off x="5398134" y="975360"/>
            <a:ext cx="4996181" cy="4429760"/>
          </a:xfrm>
          <a:prstGeom prst="rect">
            <a:avLst/>
          </a:prstGeom>
          <a:ln w="12700">
            <a:miter lim="400000"/>
          </a:ln>
        </p:spPr>
      </p:pic>
      <p:pic>
        <p:nvPicPr>
          <p:cNvPr id="484" name="Screenshot 2020-10-22 at 11.30.38 AM.png" descr="Screenshot 2020-10-22 at 11.30.38 AM.png"/>
          <p:cNvPicPr>
            <a:picLocks noChangeAspect="1"/>
          </p:cNvPicPr>
          <p:nvPr/>
        </p:nvPicPr>
        <p:blipFill>
          <a:blip r:embed="rId4">
            <a:extLst/>
          </a:blip>
          <a:stretch>
            <a:fillRect/>
          </a:stretch>
        </p:blipFill>
        <p:spPr>
          <a:xfrm>
            <a:off x="8503284" y="1547494"/>
            <a:ext cx="2999106" cy="2240281"/>
          </a:xfrm>
          <a:prstGeom prst="rect">
            <a:avLst/>
          </a:prstGeom>
          <a:ln w="12700">
            <a:miter lim="400000"/>
          </a:ln>
        </p:spPr>
      </p:pic>
      <p:sp>
        <p:nvSpPr>
          <p:cNvPr id="48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88" name="Sports category movies seem to be the most prolonged duration amongst the movie categories on average.…"/>
          <p:cNvGrpSpPr/>
          <p:nvPr/>
        </p:nvGrpSpPr>
        <p:grpSpPr>
          <a:xfrm>
            <a:off x="-1" y="5074284"/>
            <a:ext cx="5398137" cy="966600"/>
            <a:chOff x="0" y="0"/>
            <a:chExt cx="5398135" cy="966598"/>
          </a:xfrm>
        </p:grpSpPr>
        <p:sp>
          <p:nvSpPr>
            <p:cNvPr id="486" name="Rectangle"/>
            <p:cNvSpPr/>
            <p:nvPr/>
          </p:nvSpPr>
          <p:spPr>
            <a:xfrm>
              <a:off x="0" y="0"/>
              <a:ext cx="5398136" cy="953770"/>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487" name="Sports category movies seem to be the most prolonged duration amongst the movie categories on average.…"/>
            <p:cNvSpPr txBox="1"/>
            <p:nvPr/>
          </p:nvSpPr>
          <p:spPr>
            <a:xfrm>
              <a:off x="0" y="0"/>
              <a:ext cx="5398136" cy="9665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Sports category movies seem to be the most prolonged duration amongst the movie categories on average.</a:t>
              </a:r>
            </a:p>
            <a:p>
              <a:pPr marL="285750" indent="-285750">
                <a:buSzPct val="100000"/>
                <a:buFont typeface="Arial"/>
                <a:buChar char="•"/>
                <a:defRPr sz="1400"/>
              </a:pPr>
              <a:r>
                <a:t>Here again, there is no clear visual correlation between rental duration and rate. </a:t>
              </a:r>
            </a:p>
          </p:txBody>
        </p:sp>
      </p:grpSp>
      <p:sp>
        <p:nvSpPr>
          <p:cNvPr id="489" name="Title 1"/>
          <p:cNvSpPr txBox="1"/>
          <p:nvPr>
            <p:ph type="title"/>
          </p:nvPr>
        </p:nvSpPr>
        <p:spPr>
          <a:xfrm>
            <a:off x="431799" y="431800"/>
            <a:ext cx="11340467" cy="432435"/>
          </a:xfrm>
          <a:prstGeom prst="rect">
            <a:avLst/>
          </a:prstGeom>
        </p:spPr>
        <p:txBody>
          <a:bodyPr/>
          <a:lstStyle>
            <a:lvl1pPr>
              <a:defRPr spc="-100" sz="2800"/>
            </a:lvl1pPr>
          </a:lstStyle>
          <a:p>
            <a:pPr/>
            <a:r>
              <a:t>Another Query - Sample 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Screenshot 2020-10-22 at 11.33.33 AM.png" descr="Screenshot 2020-10-22 at 11.33.33 AM.png"/>
          <p:cNvPicPr>
            <a:picLocks noChangeAspect="1"/>
          </p:cNvPicPr>
          <p:nvPr/>
        </p:nvPicPr>
        <p:blipFill>
          <a:blip r:embed="rId2">
            <a:extLst/>
          </a:blip>
          <a:stretch>
            <a:fillRect/>
          </a:stretch>
        </p:blipFill>
        <p:spPr>
          <a:xfrm>
            <a:off x="72389" y="1058544"/>
            <a:ext cx="3866517" cy="4246247"/>
          </a:xfrm>
          <a:prstGeom prst="rect">
            <a:avLst/>
          </a:prstGeom>
          <a:ln w="12700">
            <a:miter lim="400000"/>
          </a:ln>
        </p:spPr>
      </p:pic>
      <p:pic>
        <p:nvPicPr>
          <p:cNvPr id="493" name="Screenshot 2020-10-22 at 11.35.10 AM.png" descr="Screenshot 2020-10-22 at 11.35.10 AM.png"/>
          <p:cNvPicPr>
            <a:picLocks noChangeAspect="1"/>
          </p:cNvPicPr>
          <p:nvPr/>
        </p:nvPicPr>
        <p:blipFill>
          <a:blip r:embed="rId3">
            <a:extLst/>
          </a:blip>
          <a:stretch>
            <a:fillRect/>
          </a:stretch>
        </p:blipFill>
        <p:spPr>
          <a:xfrm>
            <a:off x="3917950" y="1051560"/>
            <a:ext cx="3987800" cy="5128896"/>
          </a:xfrm>
          <a:prstGeom prst="rect">
            <a:avLst/>
          </a:prstGeom>
          <a:ln w="12700">
            <a:miter lim="400000"/>
          </a:ln>
        </p:spPr>
      </p:pic>
      <p:pic>
        <p:nvPicPr>
          <p:cNvPr id="494" name="Screenshot 2020-10-22 at 11.36.54 AM.png" descr="Screenshot 2020-10-22 at 11.36.54 AM.png"/>
          <p:cNvPicPr>
            <a:picLocks noChangeAspect="1"/>
          </p:cNvPicPr>
          <p:nvPr/>
        </p:nvPicPr>
        <p:blipFill>
          <a:blip r:embed="rId4">
            <a:extLst/>
          </a:blip>
          <a:stretch>
            <a:fillRect/>
          </a:stretch>
        </p:blipFill>
        <p:spPr>
          <a:xfrm>
            <a:off x="8067675" y="1057275"/>
            <a:ext cx="3592196" cy="2486661"/>
          </a:xfrm>
          <a:prstGeom prst="rect">
            <a:avLst/>
          </a:prstGeom>
          <a:ln w="12700">
            <a:miter lim="400000"/>
          </a:ln>
        </p:spPr>
      </p:pic>
      <p:sp>
        <p:nvSpPr>
          <p:cNvPr id="49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498" name="Query 8 outcome, when rendered on the Seaborn plot, brought out an interesting data point that showed that the film's length does not have a direct bearing on the number of rentals."/>
          <p:cNvGrpSpPr/>
          <p:nvPr/>
        </p:nvGrpSpPr>
        <p:grpSpPr>
          <a:xfrm>
            <a:off x="7905750" y="4350384"/>
            <a:ext cx="4254500" cy="966600"/>
            <a:chOff x="0" y="0"/>
            <a:chExt cx="4254500" cy="966598"/>
          </a:xfrm>
        </p:grpSpPr>
        <p:sp>
          <p:nvSpPr>
            <p:cNvPr id="496" name="Rectangle"/>
            <p:cNvSpPr/>
            <p:nvPr/>
          </p:nvSpPr>
          <p:spPr>
            <a:xfrm>
              <a:off x="0" y="0"/>
              <a:ext cx="4254500" cy="954406"/>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497" name="Query 8 outcome, when rendered on the Seaborn plot, brought out an interesting data point that showed that the film's length does not have a direct bearing on the number of rentals."/>
            <p:cNvSpPr txBox="1"/>
            <p:nvPr/>
          </p:nvSpPr>
          <p:spPr>
            <a:xfrm>
              <a:off x="0" y="0"/>
              <a:ext cx="4254500" cy="9665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285750" indent="-285750">
                <a:buSzPct val="100000"/>
                <a:buFont typeface="Arial"/>
                <a:buChar char="•"/>
                <a:defRPr sz="1400"/>
              </a:lvl1pPr>
            </a:lstStyle>
            <a:p>
              <a:pPr/>
              <a:r>
                <a:t>Query 8 outcome, when rendered on the Seaborn plot, brought out an interesting data point that showed that the film's length does not have a direct bearing on the number of rentals.</a:t>
              </a:r>
            </a:p>
          </p:txBody>
        </p:sp>
      </p:grpSp>
      <p:sp>
        <p:nvSpPr>
          <p:cNvPr id="499" name="Title 1"/>
          <p:cNvSpPr txBox="1"/>
          <p:nvPr>
            <p:ph type="title"/>
          </p:nvPr>
        </p:nvSpPr>
        <p:spPr>
          <a:xfrm>
            <a:off x="431799" y="431800"/>
            <a:ext cx="11340467" cy="432435"/>
          </a:xfrm>
          <a:prstGeom prst="rect">
            <a:avLst/>
          </a:prstGeom>
        </p:spPr>
        <p:txBody>
          <a:bodyPr/>
          <a:lstStyle>
            <a:lvl1pPr>
              <a:defRPr spc="-100" sz="2800"/>
            </a:lvl1pPr>
          </a:lstStyle>
          <a:p>
            <a:pPr/>
            <a:r>
              <a:t>Another Query - Sample 7 &amp; 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lide Number"/>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2" name="Screenshot 2020-10-22 at 11.38.29 AM.png" descr="Screenshot 2020-10-22 at 11.38.29 AM.png"/>
          <p:cNvPicPr>
            <a:picLocks noChangeAspect="1"/>
          </p:cNvPicPr>
          <p:nvPr/>
        </p:nvPicPr>
        <p:blipFill>
          <a:blip r:embed="rId2">
            <a:extLst/>
          </a:blip>
          <a:stretch>
            <a:fillRect/>
          </a:stretch>
        </p:blipFill>
        <p:spPr>
          <a:xfrm>
            <a:off x="436880" y="957580"/>
            <a:ext cx="4790441" cy="5273041"/>
          </a:xfrm>
          <a:prstGeom prst="rect">
            <a:avLst/>
          </a:prstGeom>
          <a:ln w="12700">
            <a:miter lim="400000"/>
          </a:ln>
        </p:spPr>
      </p:pic>
      <p:pic>
        <p:nvPicPr>
          <p:cNvPr id="503" name="Screenshot 2020-10-22 at 11.39.05 AM.png" descr="Screenshot 2020-10-22 at 11.39.05 AM.png"/>
          <p:cNvPicPr>
            <a:picLocks noChangeAspect="1"/>
          </p:cNvPicPr>
          <p:nvPr/>
        </p:nvPicPr>
        <p:blipFill>
          <a:blip r:embed="rId3">
            <a:extLst/>
          </a:blip>
          <a:stretch>
            <a:fillRect/>
          </a:stretch>
        </p:blipFill>
        <p:spPr>
          <a:xfrm>
            <a:off x="5748020" y="988060"/>
            <a:ext cx="4190366" cy="3410585"/>
          </a:xfrm>
          <a:prstGeom prst="rect">
            <a:avLst/>
          </a:prstGeom>
          <a:ln w="12700">
            <a:miter lim="400000"/>
          </a:ln>
        </p:spPr>
      </p:pic>
      <p:sp>
        <p:nvSpPr>
          <p:cNvPr id="504"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grpSp>
        <p:nvGrpSpPr>
          <p:cNvPr id="507" name="The number of rentals increased revenue for the stores, which was expected…"/>
          <p:cNvGrpSpPr/>
          <p:nvPr/>
        </p:nvGrpSpPr>
        <p:grpSpPr>
          <a:xfrm>
            <a:off x="5227319" y="4958715"/>
            <a:ext cx="6964682" cy="1195200"/>
            <a:chOff x="0" y="0"/>
            <a:chExt cx="6964680" cy="1195198"/>
          </a:xfrm>
        </p:grpSpPr>
        <p:sp>
          <p:nvSpPr>
            <p:cNvPr id="505" name="Rectangle"/>
            <p:cNvSpPr/>
            <p:nvPr/>
          </p:nvSpPr>
          <p:spPr>
            <a:xfrm>
              <a:off x="0" y="0"/>
              <a:ext cx="6964681" cy="1169670"/>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1400"/>
              </a:pPr>
            </a:p>
          </p:txBody>
        </p:sp>
        <p:sp>
          <p:nvSpPr>
            <p:cNvPr id="506" name="The number of rentals increased revenue for the stores, which was expected…"/>
            <p:cNvSpPr txBox="1"/>
            <p:nvPr/>
          </p:nvSpPr>
          <p:spPr>
            <a:xfrm>
              <a:off x="0" y="0"/>
              <a:ext cx="6964681" cy="1195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a:buSzPct val="100000"/>
                <a:buFont typeface="Arial"/>
                <a:buChar char="•"/>
                <a:defRPr sz="1400"/>
              </a:pPr>
              <a:r>
                <a:t>The number of rentals increased revenue for the stores, which was expected</a:t>
              </a:r>
            </a:p>
            <a:p>
              <a:pPr marL="285750" indent="-285750">
                <a:buSzPct val="100000"/>
                <a:buFont typeface="Arial"/>
                <a:buChar char="•"/>
                <a:defRPr sz="1400"/>
              </a:pPr>
              <a:r>
                <a:t>Technically, using Python DB connectors made </a:t>
              </a:r>
            </a:p>
            <a:p>
              <a:pPr lvl="1" marL="742950" indent="-285750">
                <a:buSzPct val="100000"/>
                <a:buFont typeface="Courier New"/>
                <a:buChar char="o"/>
                <a:defRPr sz="1400"/>
              </a:pPr>
              <a:r>
                <a:t>Writing queries seamless and more accessible without loss of information</a:t>
              </a:r>
            </a:p>
            <a:p>
              <a:pPr lvl="1" marL="742950" indent="-285750">
                <a:buSzPct val="100000"/>
                <a:buFont typeface="Courier New"/>
                <a:buChar char="o"/>
                <a:defRPr sz="1400"/>
              </a:pPr>
              <a:r>
                <a:t>Gave more valuable integration options with other python libraries such as pandas, seaborn, math plot lib</a:t>
              </a:r>
              <a:r>
                <a:t>.</a:t>
              </a:r>
            </a:p>
          </p:txBody>
        </p:sp>
      </p:grpSp>
      <p:sp>
        <p:nvSpPr>
          <p:cNvPr id="508" name="Title 1"/>
          <p:cNvSpPr txBox="1"/>
          <p:nvPr>
            <p:ph type="title"/>
          </p:nvPr>
        </p:nvSpPr>
        <p:spPr>
          <a:xfrm>
            <a:off x="431799" y="431800"/>
            <a:ext cx="11340467" cy="432435"/>
          </a:xfrm>
          <a:prstGeom prst="rect">
            <a:avLst/>
          </a:prstGeom>
        </p:spPr>
        <p:txBody>
          <a:bodyPr/>
          <a:lstStyle>
            <a:lvl1pPr>
              <a:defRPr spc="-100" sz="2800"/>
            </a:lvl1pPr>
          </a:lstStyle>
          <a:p>
            <a:pPr/>
            <a:r>
              <a:t>Another Query - Sample 11</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511" name="Title 1"/>
          <p:cNvSpPr txBox="1"/>
          <p:nvPr>
            <p:ph type="title"/>
          </p:nvPr>
        </p:nvSpPr>
        <p:spPr>
          <a:xfrm>
            <a:off x="431800" y="431800"/>
            <a:ext cx="11328400" cy="432435"/>
          </a:xfrm>
          <a:prstGeom prst="rect">
            <a:avLst/>
          </a:prstGeom>
        </p:spPr>
        <p:txBody>
          <a:bodyPr/>
          <a:lstStyle>
            <a:lvl1pPr>
              <a:defRPr spc="-100" sz="2800"/>
            </a:lvl1pPr>
          </a:lstStyle>
          <a:p>
            <a:pPr/>
            <a:r>
              <a:t>Learnings &amp; Conclusions</a:t>
            </a:r>
          </a:p>
        </p:txBody>
      </p:sp>
      <p:sp>
        <p:nvSpPr>
          <p:cNvPr id="512" name="Content Placeholder 2"/>
          <p:cNvSpPr txBox="1"/>
          <p:nvPr>
            <p:ph type="body" idx="1"/>
          </p:nvPr>
        </p:nvSpPr>
        <p:spPr>
          <a:xfrm>
            <a:off x="431800" y="1337625"/>
            <a:ext cx="11328400" cy="3043876"/>
          </a:xfrm>
          <a:prstGeom prst="rect">
            <a:avLst/>
          </a:prstGeom>
          <a:solidFill>
            <a:srgbClr val="DDF4C6"/>
          </a:solidFill>
        </p:spPr>
        <p:txBody>
          <a:bodyPr/>
          <a:lstStyle/>
          <a:p>
            <a:pPr marL="268604" indent="-268604" defTabSz="859536">
              <a:spcBef>
                <a:spcPts val="900"/>
              </a:spcBef>
              <a:defRPr b="1" sz="94">
                <a:solidFill>
                  <a:srgbClr val="000000"/>
                </a:solidFill>
              </a:defRPr>
            </a:pPr>
          </a:p>
          <a:p>
            <a:pPr marL="268604" indent="-268604" defTabSz="859536">
              <a:spcBef>
                <a:spcPts val="900"/>
              </a:spcBef>
              <a:defRPr b="1" sz="1128">
                <a:solidFill>
                  <a:srgbClr val="000000"/>
                </a:solidFill>
              </a:defRPr>
            </a:pPr>
            <a:r>
              <a:t>Profiling customers is very important for any business to sustain and improve its top line and bottom line:</a:t>
            </a:r>
          </a:p>
          <a:p>
            <a:pPr lvl="1" marL="542582" indent="-291884" defTabSz="859536">
              <a:spcBef>
                <a:spcPts val="900"/>
              </a:spcBef>
              <a:defRPr sz="1128">
                <a:solidFill>
                  <a:srgbClr val="000000"/>
                </a:solidFill>
              </a:defRPr>
            </a:pPr>
            <a:r>
              <a:t>Classifying the customers based on their DVD rental behaviour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endParaRPr>
              <a:latin typeface="+mn-lt"/>
              <a:ea typeface="+mn-ea"/>
              <a:cs typeface="+mn-cs"/>
              <a:sym typeface="Helvetica"/>
            </a:endParaRPr>
          </a:p>
          <a:p>
            <a:pPr marL="268604" indent="-268604" defTabSz="859536">
              <a:spcBef>
                <a:spcPts val="900"/>
              </a:spcBef>
              <a:defRPr b="1" sz="1128">
                <a:solidFill>
                  <a:srgbClr val="000000"/>
                </a:solidFill>
              </a:defRPr>
            </a:pPr>
            <a:r>
              <a:t>Deciding on an area to invest in an active business to maximise and accelerate returns is very key. Decisions basically could make or break a business:</a:t>
            </a:r>
          </a:p>
          <a:p>
            <a:pPr lvl="1" marL="542582" indent="-291884" defTabSz="859536">
              <a:spcBef>
                <a:spcPts val="900"/>
              </a:spcBef>
              <a:defRPr sz="1128">
                <a:solidFill>
                  <a:srgbClr val="000000"/>
                </a:solidFill>
              </a:defRPr>
            </a:pPr>
            <a: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endParaRPr>
              <a:latin typeface="+mn-lt"/>
              <a:ea typeface="+mn-ea"/>
              <a:cs typeface="+mn-cs"/>
              <a:sym typeface="Helvetica"/>
            </a:endParaRPr>
          </a:p>
          <a:p>
            <a:pPr marL="268604" indent="-268604" defTabSz="859536">
              <a:spcBef>
                <a:spcPts val="900"/>
              </a:spcBef>
              <a:defRPr b="1" sz="1128">
                <a:solidFill>
                  <a:srgbClr val="000000"/>
                </a:solidFill>
              </a:defRPr>
            </a:pPr>
            <a:r>
              <a:t>Insights typical used by investors also can be extracted:</a:t>
            </a:r>
          </a:p>
          <a:p>
            <a:pPr lvl="1" marL="542582" indent="-291884" defTabSz="859536">
              <a:spcBef>
                <a:spcPts val="900"/>
              </a:spcBef>
              <a:defRPr sz="1128">
                <a:solidFill>
                  <a:srgbClr val="000000"/>
                </a:solidFill>
              </a:defRPr>
            </a:pPr>
            <a:r>
              <a:t>Customer demographics, store location preferences, staff performance, inventory value and potential replacement liability could be needed to assess the risks involved </a:t>
            </a:r>
            <a:endParaRPr>
              <a:latin typeface="+mn-lt"/>
              <a:ea typeface="+mn-ea"/>
              <a:cs typeface="+mn-cs"/>
              <a:sym typeface="Helvetica"/>
            </a:endParaRPr>
          </a:p>
          <a:p>
            <a:pPr marL="268604" indent="-268604" defTabSz="859536">
              <a:spcBef>
                <a:spcPts val="900"/>
              </a:spcBef>
              <a:defRPr b="1" sz="1128">
                <a:solidFill>
                  <a:srgbClr val="000000"/>
                </a:solidFill>
              </a:defRPr>
            </a:pPr>
            <a:r>
              <a:t>Other possibilities:</a:t>
            </a:r>
          </a:p>
          <a:p>
            <a:pPr lvl="1" marL="542582" indent="-291884" defTabSz="859536">
              <a:spcBef>
                <a:spcPts val="900"/>
              </a:spcBef>
              <a:defRPr sz="1128">
                <a:solidFill>
                  <a:srgbClr val="000000"/>
                </a:solidFill>
              </a:defRPr>
            </a:pPr>
            <a:r>
              <a:t>Further insights like understanding the lead actors from the films with high demand, ratings of films of with maximum rental returns, understanding frequency usage of payment or other applications, etc…could be invaluable to not only maximise returns and grow the business, but also make the service offered a delight to the customers, bringing in tangible and intangible benefits</a:t>
            </a:r>
          </a:p>
        </p:txBody>
      </p:sp>
      <p:sp>
        <p:nvSpPr>
          <p:cNvPr id="513"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16" name="Rectangle 3"/>
          <p:cNvGrpSpPr/>
          <p:nvPr/>
        </p:nvGrpSpPr>
        <p:grpSpPr>
          <a:xfrm>
            <a:off x="431800" y="5000625"/>
            <a:ext cx="11328400" cy="1317625"/>
            <a:chOff x="0" y="0"/>
            <a:chExt cx="11328400" cy="1317625"/>
          </a:xfrm>
        </p:grpSpPr>
        <p:sp>
          <p:nvSpPr>
            <p:cNvPr id="514" name="Rectangle"/>
            <p:cNvSpPr/>
            <p:nvPr/>
          </p:nvSpPr>
          <p:spPr>
            <a:xfrm>
              <a:off x="0" y="0"/>
              <a:ext cx="11328400" cy="1317625"/>
            </a:xfrm>
            <a:prstGeom prst="rect">
              <a:avLst/>
            </a:prstGeom>
            <a:solidFill>
              <a:srgbClr val="FFDACC"/>
            </a:solidFill>
            <a:ln w="12700" cap="flat">
              <a:noFill/>
              <a:miter lim="400000"/>
            </a:ln>
            <a:effectLst/>
          </p:spPr>
          <p:txBody>
            <a:bodyPr wrap="square" lIns="45719" tIns="45719" rIns="45719" bIns="45719" numCol="1" anchor="t">
              <a:noAutofit/>
            </a:bodyPr>
            <a:lstStyle/>
            <a:p>
              <a:pPr>
                <a:lnSpc>
                  <a:spcPct val="90000"/>
                </a:lnSpc>
                <a:spcBef>
                  <a:spcPts val="1000"/>
                </a:spcBef>
                <a:defRPr>
                  <a:latin typeface="+mn-lt"/>
                  <a:ea typeface="+mn-ea"/>
                  <a:cs typeface="+mn-cs"/>
                  <a:sym typeface="Helvetica"/>
                </a:defRPr>
              </a:pPr>
            </a:p>
          </p:txBody>
        </p:sp>
        <p:sp>
          <p:nvSpPr>
            <p:cNvPr id="515" name="Window functions like LAG(), NTILE() and LAST_VALUE are very useful to derive insights from data partitioned without any aggregations…"/>
            <p:cNvSpPr txBox="1"/>
            <p:nvPr/>
          </p:nvSpPr>
          <p:spPr>
            <a:xfrm>
              <a:off x="0" y="0"/>
              <a:ext cx="11328400" cy="12010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L="285750" indent="-285750">
                <a:lnSpc>
                  <a:spcPct val="90000"/>
                </a:lnSpc>
                <a:spcBef>
                  <a:spcPts val="1000"/>
                </a:spcBef>
                <a:buSzPct val="100000"/>
                <a:buFont typeface="Calibri"/>
                <a:buChar char="➢"/>
                <a:defRPr sz="100"/>
              </a:pPr>
            </a:p>
            <a:p>
              <a:pPr marL="285750" indent="-285750">
                <a:lnSpc>
                  <a:spcPct val="90000"/>
                </a:lnSpc>
                <a:spcBef>
                  <a:spcPts val="1000"/>
                </a:spcBef>
                <a:buSzPct val="100000"/>
                <a:buFont typeface="Calibri"/>
                <a:buChar char="➢"/>
                <a:defRPr sz="1200"/>
              </a:pPr>
              <a:r>
                <a:t>Window functions like LAG(), NTILE() and LAST_VALUE are very useful to derive insights from data partitioned without any aggregations</a:t>
              </a:r>
              <a:endParaRPr>
                <a:latin typeface="+mn-lt"/>
                <a:ea typeface="+mn-ea"/>
                <a:cs typeface="+mn-cs"/>
                <a:sym typeface="Helvetica"/>
              </a:endParaRPr>
            </a:p>
            <a:p>
              <a:pPr marL="285750" indent="-285750">
                <a:lnSpc>
                  <a:spcPct val="90000"/>
                </a:lnSpc>
                <a:spcBef>
                  <a:spcPts val="1000"/>
                </a:spcBef>
                <a:buSzPct val="100000"/>
                <a:buFont typeface="Calibri"/>
                <a:buChar char="➢"/>
                <a:defRPr sz="1200"/>
              </a:pPr>
              <a:r>
                <a:t>Python and MySQL integration comes in handy using libraries like PYMYSQL, MySQLdb, etc..</a:t>
              </a:r>
              <a:endParaRPr>
                <a:latin typeface="+mn-lt"/>
                <a:ea typeface="+mn-ea"/>
                <a:cs typeface="+mn-cs"/>
                <a:sym typeface="Helvetica"/>
              </a:endParaRPr>
            </a:p>
            <a:p>
              <a:pPr marL="285750" indent="-285750">
                <a:lnSpc>
                  <a:spcPct val="90000"/>
                </a:lnSpc>
                <a:spcBef>
                  <a:spcPts val="1000"/>
                </a:spcBef>
                <a:buSzPct val="100000"/>
                <a:buFont typeface="Calibri"/>
                <a:buChar char="➢"/>
                <a:defRPr sz="1200"/>
              </a:pPr>
              <a:r>
                <a:t>Querying data using SQL and writing the output to a pandas data-frame makes it apt to flex the capabilities of python on further analysis or visualization of the data </a:t>
              </a:r>
              <a:endParaRPr>
                <a:latin typeface="+mn-lt"/>
                <a:ea typeface="+mn-ea"/>
                <a:cs typeface="+mn-cs"/>
                <a:sym typeface="Helvetica"/>
              </a:endParaRPr>
            </a:p>
            <a:p>
              <a:pPr marL="285750" indent="-285750">
                <a:lnSpc>
                  <a:spcPct val="90000"/>
                </a:lnSpc>
                <a:spcBef>
                  <a:spcPts val="1000"/>
                </a:spcBef>
                <a:buSzPct val="100000"/>
                <a:buFont typeface="Calibri"/>
                <a:buChar char="➢"/>
                <a:defRPr sz="1200"/>
              </a:pPr>
              <a:r>
                <a:t>Getting to answers to real world questions using data can be catalysed using the power of cross platform integration</a:t>
              </a:r>
            </a:p>
          </p:txBody>
        </p:sp>
      </p:grpSp>
      <p:sp>
        <p:nvSpPr>
          <p:cNvPr id="517" name="Rectangle 5"/>
          <p:cNvSpPr txBox="1"/>
          <p:nvPr/>
        </p:nvSpPr>
        <p:spPr>
          <a:xfrm>
            <a:off x="2303144" y="4572000"/>
            <a:ext cx="7585712" cy="38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pPr>
            <a:r>
              <a:t>Tools &amp; Functions </a:t>
            </a:r>
            <a:r>
              <a:rPr b="0">
                <a:latin typeface="Wingdings"/>
                <a:ea typeface="Wingdings"/>
                <a:cs typeface="Wingdings"/>
                <a:sym typeface="Wingdings"/>
              </a:rPr>
              <a:t></a:t>
            </a:r>
            <a:r>
              <a:t> Window Functions &amp; MySQL – Python Integration</a:t>
            </a:r>
          </a:p>
        </p:txBody>
      </p:sp>
      <p:sp>
        <p:nvSpPr>
          <p:cNvPr id="518" name="Rectangle 6"/>
          <p:cNvSpPr txBox="1"/>
          <p:nvPr/>
        </p:nvSpPr>
        <p:spPr>
          <a:xfrm>
            <a:off x="4548504" y="896936"/>
            <a:ext cx="3094991" cy="3627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100"/>
            </a:lvl1pPr>
          </a:lstStyle>
          <a:p>
            <a:pPr/>
            <a:r>
              <a:t>Data Analysis Insights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itle 1"/>
          <p:cNvSpPr txBox="1"/>
          <p:nvPr>
            <p:ph type="title"/>
          </p:nvPr>
        </p:nvSpPr>
        <p:spPr>
          <a:xfrm>
            <a:off x="8458200" y="2798445"/>
            <a:ext cx="3733800" cy="1013461"/>
          </a:xfrm>
          <a:prstGeom prst="rect">
            <a:avLst/>
          </a:prstGeom>
        </p:spPr>
        <p:txBody>
          <a:bodyPr/>
          <a:lstStyle>
            <a:lvl1pPr defTabSz="786130">
              <a:defRPr spc="-100" sz="4500"/>
            </a:lvl1pPr>
          </a:lstStyle>
          <a:p>
            <a:pPr/>
            <a:r>
              <a:t>Thank You!</a:t>
            </a:r>
          </a:p>
        </p:txBody>
      </p:sp>
      <p:sp>
        <p:nvSpPr>
          <p:cNvPr id="521" name="Text Placeholder 2"/>
          <p:cNvSpPr txBox="1"/>
          <p:nvPr>
            <p:ph type="body" sz="quarter" idx="1"/>
          </p:nvPr>
        </p:nvSpPr>
        <p:spPr>
          <a:xfrm>
            <a:off x="8458199" y="3957954"/>
            <a:ext cx="2910207" cy="316866"/>
          </a:xfrm>
          <a:prstGeom prst="rect">
            <a:avLst/>
          </a:prstGeom>
        </p:spPr>
        <p:txBody>
          <a:bodyPr/>
          <a:lstStyle/>
          <a:p>
            <a:pPr/>
            <a:r>
              <a:t>Project Team</a:t>
            </a:r>
          </a:p>
        </p:txBody>
      </p:sp>
      <p:grpSp>
        <p:nvGrpSpPr>
          <p:cNvPr id="524" name="Text Placeholder 5"/>
          <p:cNvGrpSpPr/>
          <p:nvPr/>
        </p:nvGrpSpPr>
        <p:grpSpPr>
          <a:xfrm>
            <a:off x="370204" y="5986779"/>
            <a:ext cx="2910207" cy="316866"/>
            <a:chOff x="0" y="0"/>
            <a:chExt cx="2910205" cy="316865"/>
          </a:xfrm>
        </p:grpSpPr>
        <p:sp>
          <p:nvSpPr>
            <p:cNvPr id="522" name="Rectangle"/>
            <p:cNvSpPr/>
            <p:nvPr/>
          </p:nvSpPr>
          <p:spPr>
            <a:xfrm>
              <a:off x="-1" y="-1"/>
              <a:ext cx="2910207" cy="316867"/>
            </a:xfrm>
            <a:prstGeom prst="rect">
              <a:avLst/>
            </a:prstGeom>
            <a:solidFill>
              <a:srgbClr val="404040"/>
            </a:solidFill>
            <a:ln w="12700" cap="flat">
              <a:noFill/>
              <a:miter lim="400000"/>
            </a:ln>
            <a:effectLst/>
          </p:spPr>
          <p:txBody>
            <a:bodyPr wrap="square" lIns="45719" tIns="45719" rIns="45719" bIns="45719" numCol="1" anchor="ctr">
              <a:noAutofit/>
            </a:bodyPr>
            <a:lstStyle/>
            <a:p>
              <a:pPr algn="r">
                <a:lnSpc>
                  <a:spcPct val="90000"/>
                </a:lnSpc>
                <a:spcBef>
                  <a:spcPts val="1000"/>
                </a:spcBef>
                <a:defRPr sz="1400">
                  <a:solidFill>
                    <a:srgbClr val="FFFFFF"/>
                  </a:solidFill>
                </a:defRPr>
              </a:pPr>
            </a:p>
          </p:txBody>
        </p:sp>
        <p:sp>
          <p:nvSpPr>
            <p:cNvPr id="523" name="Github link to codebase"/>
            <p:cNvSpPr txBox="1"/>
            <p:nvPr/>
          </p:nvSpPr>
          <p:spPr>
            <a:xfrm>
              <a:off x="-1" y="-1"/>
              <a:ext cx="2910207" cy="3168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r">
                <a:lnSpc>
                  <a:spcPct val="90000"/>
                </a:lnSpc>
                <a:spcBef>
                  <a:spcPts val="1000"/>
                </a:spcBef>
                <a:defRPr sz="1400">
                  <a:solidFill>
                    <a:srgbClr val="FFFFFF"/>
                  </a:solidFill>
                </a:defRPr>
              </a:lvl1pPr>
            </a:lstStyle>
            <a:p>
              <a:pPr/>
              <a:r>
                <a:t>Github link to codebase</a:t>
              </a:r>
            </a:p>
          </p:txBody>
        </p:sp>
      </p:grpSp>
      <p:sp>
        <p:nvSpPr>
          <p:cNvPr id="525" name="Slide Number Placeholder 6"/>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 name="Rectangle 7"/>
          <p:cNvSpPr txBox="1"/>
          <p:nvPr/>
        </p:nvSpPr>
        <p:spPr>
          <a:xfrm>
            <a:off x="8503919" y="4507229"/>
            <a:ext cx="3392171" cy="966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a:pPr>
            <a:r>
              <a:t>PRAVEEN MANOHAR G</a:t>
            </a:r>
          </a:p>
          <a:p>
            <a:pPr>
              <a:defRPr b="1" sz="1400"/>
            </a:pPr>
            <a:r>
              <a:t>RAHUL A</a:t>
            </a:r>
          </a:p>
          <a:p>
            <a:pPr>
              <a:defRPr b="1" sz="1400"/>
            </a:pPr>
            <a:r>
              <a:t>RAJESH RAMACHANDER</a:t>
            </a:r>
          </a:p>
          <a:p>
            <a:pPr>
              <a:defRPr b="1" sz="1400"/>
            </a:pPr>
            <a:r>
              <a:t>RANJITH GNANA SUTHAKAR ALPHONSE RAJ</a:t>
            </a:r>
          </a:p>
        </p:txBody>
      </p:sp>
      <p:sp>
        <p:nvSpPr>
          <p:cNvPr id="527" name="Rectangle 13"/>
          <p:cNvSpPr txBox="1"/>
          <p:nvPr/>
        </p:nvSpPr>
        <p:spPr>
          <a:xfrm>
            <a:off x="415924" y="6303645"/>
            <a:ext cx="600456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https://github.com/RajeshRamachander/mysqlpython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287" name="Rounded Rectangle 37"/>
          <p:cNvSpPr/>
          <p:nvPr/>
        </p:nvSpPr>
        <p:spPr>
          <a:xfrm>
            <a:off x="431800" y="958850"/>
            <a:ext cx="11328400" cy="2107565"/>
          </a:xfrm>
          <a:prstGeom prst="roundRect">
            <a:avLst>
              <a:gd name="adj" fmla="val 16667"/>
            </a:avLst>
          </a:prstGeom>
          <a:ln w="6350">
            <a:solidFill>
              <a:schemeClr val="accent1"/>
            </a:solidFill>
          </a:ln>
        </p:spPr>
        <p:txBody>
          <a:bodyPr lIns="45719" rIns="45719" anchor="ctr"/>
          <a:lstStyle/>
          <a:p>
            <a:pPr algn="ctr">
              <a:defRPr>
                <a:latin typeface="Candara"/>
                <a:ea typeface="Candara"/>
                <a:cs typeface="Candara"/>
                <a:sym typeface="Candara"/>
              </a:defRPr>
            </a:pPr>
          </a:p>
        </p:txBody>
      </p:sp>
      <p:sp>
        <p:nvSpPr>
          <p:cNvPr id="288" name="Title 1"/>
          <p:cNvSpPr txBox="1"/>
          <p:nvPr>
            <p:ph type="title"/>
          </p:nvPr>
        </p:nvSpPr>
        <p:spPr>
          <a:xfrm>
            <a:off x="431800" y="431800"/>
            <a:ext cx="11328400" cy="432435"/>
          </a:xfrm>
          <a:prstGeom prst="rect">
            <a:avLst/>
          </a:prstGeom>
        </p:spPr>
        <p:txBody>
          <a:bodyPr/>
          <a:lstStyle>
            <a:lvl1pPr>
              <a:defRPr spc="-100" sz="2800"/>
            </a:lvl1pPr>
          </a:lstStyle>
          <a:p>
            <a:pPr/>
            <a:r>
              <a:t>Overview of Window Functions</a:t>
            </a:r>
          </a:p>
        </p:txBody>
      </p:sp>
      <p:sp>
        <p:nvSpPr>
          <p:cNvPr id="289" name="Content Placeholder 2"/>
          <p:cNvSpPr txBox="1"/>
          <p:nvPr>
            <p:ph type="body" sz="quarter" idx="1"/>
          </p:nvPr>
        </p:nvSpPr>
        <p:spPr>
          <a:xfrm>
            <a:off x="219710" y="3664584"/>
            <a:ext cx="3862705" cy="481331"/>
          </a:xfrm>
          <a:prstGeom prst="rect">
            <a:avLst/>
          </a:prstGeom>
        </p:spPr>
        <p:txBody>
          <a:bodyPr/>
          <a:lstStyle>
            <a:lvl1pPr>
              <a:defRPr sz="1100"/>
            </a:lvl1pPr>
          </a:lstStyle>
          <a:p>
            <a:pPr/>
            <a:r>
              <a:t>SQL LAG() is a window function that provides access to a row at a specified physical offset which comes before the current row.</a:t>
            </a:r>
          </a:p>
        </p:txBody>
      </p:sp>
      <p:sp>
        <p:nvSpPr>
          <p:cNvPr id="29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Rectangle 6"/>
          <p:cNvSpPr txBox="1"/>
          <p:nvPr/>
        </p:nvSpPr>
        <p:spPr>
          <a:xfrm>
            <a:off x="436245" y="943610"/>
            <a:ext cx="11236960"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lvl1pPr>
          </a:lstStyle>
          <a:p>
            <a:pPr/>
            <a:r>
              <a:t>Window functions allow us to perform calculations against sets or subsets of rows within a query</a:t>
            </a:r>
          </a:p>
        </p:txBody>
      </p:sp>
      <p:sp>
        <p:nvSpPr>
          <p:cNvPr id="292" name="Rectangle 7"/>
          <p:cNvSpPr txBox="1"/>
          <p:nvPr/>
        </p:nvSpPr>
        <p:spPr>
          <a:xfrm>
            <a:off x="6859269" y="1322069"/>
            <a:ext cx="3439160"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Types of Window Functions</a:t>
            </a:r>
          </a:p>
        </p:txBody>
      </p:sp>
      <p:sp>
        <p:nvSpPr>
          <p:cNvPr id="293" name="Rectangle 9"/>
          <p:cNvSpPr txBox="1"/>
          <p:nvPr/>
        </p:nvSpPr>
        <p:spPr>
          <a:xfrm>
            <a:off x="5850254" y="1638935"/>
            <a:ext cx="1522096" cy="667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pPr>
            <a:r>
              <a:t>Aggregate: </a:t>
            </a:r>
          </a:p>
          <a:p>
            <a:pPr algn="ctr">
              <a:defRPr sz="1200"/>
            </a:pPr>
            <a:r>
              <a:t>SUM, MIN, MAX, COUNT, AVG,…</a:t>
            </a:r>
          </a:p>
        </p:txBody>
      </p:sp>
      <p:sp>
        <p:nvSpPr>
          <p:cNvPr id="294" name="Rectangle 11"/>
          <p:cNvSpPr txBox="1"/>
          <p:nvPr/>
        </p:nvSpPr>
        <p:spPr>
          <a:xfrm>
            <a:off x="7463790" y="1654175"/>
            <a:ext cx="1717041" cy="667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pPr>
            <a:r>
              <a:t>Ranking: </a:t>
            </a:r>
            <a:r>
              <a:rPr b="0" sz="1200"/>
              <a:t>ROW_NUMBER, RANK, DENSE_RANK, </a:t>
            </a:r>
            <a:r>
              <a:rPr i="1" sz="1200" u="sng"/>
              <a:t>NTILE</a:t>
            </a:r>
            <a:r>
              <a:rPr b="0" sz="1200"/>
              <a:t>,…</a:t>
            </a:r>
          </a:p>
        </p:txBody>
      </p:sp>
      <p:sp>
        <p:nvSpPr>
          <p:cNvPr id="295" name="Rectangle 13"/>
          <p:cNvSpPr txBox="1"/>
          <p:nvPr/>
        </p:nvSpPr>
        <p:spPr>
          <a:xfrm>
            <a:off x="9096375" y="1648460"/>
            <a:ext cx="2386330" cy="1277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400"/>
            </a:pPr>
            <a:r>
              <a:t>Distribution/ Analytic functions: </a:t>
            </a:r>
          </a:p>
          <a:p>
            <a:pPr algn="ctr">
              <a:defRPr sz="1200"/>
            </a:pPr>
            <a:r>
              <a:t>CUME_DIST, FIRST_VALUE, </a:t>
            </a:r>
            <a:r>
              <a:rPr b="1" i="1" u="sng"/>
              <a:t>LAST_VALUE</a:t>
            </a:r>
            <a:r>
              <a:t>,</a:t>
            </a:r>
            <a:r>
              <a:rPr b="1" i="1" u="sng"/>
              <a:t> LAG</a:t>
            </a:r>
            <a:r>
              <a:t>, LEAD, PERCENTILE_CONT, PERCENTILE_DISC, PERCENT_RANK</a:t>
            </a:r>
          </a:p>
        </p:txBody>
      </p:sp>
      <p:pic>
        <p:nvPicPr>
          <p:cNvPr id="296" name="Picture 25" descr="Picture 25"/>
          <p:cNvPicPr>
            <a:picLocks noChangeAspect="1"/>
          </p:cNvPicPr>
          <p:nvPr/>
        </p:nvPicPr>
        <p:blipFill>
          <a:blip r:embed="rId2">
            <a:extLst/>
          </a:blip>
          <a:stretch>
            <a:fillRect/>
          </a:stretch>
        </p:blipFill>
        <p:spPr>
          <a:xfrm>
            <a:off x="1075689" y="1691639"/>
            <a:ext cx="2543811" cy="1015366"/>
          </a:xfrm>
          <a:prstGeom prst="rect">
            <a:avLst/>
          </a:prstGeom>
          <a:ln w="12700">
            <a:miter lim="400000"/>
          </a:ln>
        </p:spPr>
      </p:pic>
      <p:sp>
        <p:nvSpPr>
          <p:cNvPr id="297" name="Rectangle 27"/>
          <p:cNvSpPr txBox="1"/>
          <p:nvPr/>
        </p:nvSpPr>
        <p:spPr>
          <a:xfrm>
            <a:off x="1650364" y="2639060"/>
            <a:ext cx="1519556" cy="2257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1100"/>
            </a:lvl1pPr>
          </a:lstStyle>
          <a:p>
            <a:pPr/>
            <a:r>
              <a:t>Running 3 Month Sum</a:t>
            </a:r>
          </a:p>
        </p:txBody>
      </p:sp>
      <p:sp>
        <p:nvSpPr>
          <p:cNvPr id="298" name="Rectangle 28"/>
          <p:cNvSpPr txBox="1"/>
          <p:nvPr/>
        </p:nvSpPr>
        <p:spPr>
          <a:xfrm>
            <a:off x="934085" y="1322069"/>
            <a:ext cx="2952116"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Parts of a Window Function</a:t>
            </a:r>
          </a:p>
        </p:txBody>
      </p:sp>
      <p:grpSp>
        <p:nvGrpSpPr>
          <p:cNvPr id="301" name="Rectangle 36"/>
          <p:cNvGrpSpPr/>
          <p:nvPr/>
        </p:nvGrpSpPr>
        <p:grpSpPr>
          <a:xfrm>
            <a:off x="1092835" y="3205479"/>
            <a:ext cx="2181226" cy="339726"/>
            <a:chOff x="0" y="0"/>
            <a:chExt cx="2181225" cy="339725"/>
          </a:xfrm>
        </p:grpSpPr>
        <p:sp>
          <p:nvSpPr>
            <p:cNvPr id="299" name="Rectangle"/>
            <p:cNvSpPr/>
            <p:nvPr/>
          </p:nvSpPr>
          <p:spPr>
            <a:xfrm>
              <a:off x="0" y="0"/>
              <a:ext cx="2181225" cy="339725"/>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9" tIns="45719" rIns="45719" bIns="45719" numCol="1" anchor="t">
              <a:noAutofit/>
            </a:bodyPr>
            <a:lstStyle/>
            <a:p>
              <a:pPr algn="ctr">
                <a:defRPr b="1"/>
              </a:pPr>
            </a:p>
          </p:txBody>
        </p:sp>
        <p:sp>
          <p:nvSpPr>
            <p:cNvPr id="300" name="LAG () Function"/>
            <p:cNvSpPr txBox="1"/>
            <p:nvPr/>
          </p:nvSpPr>
          <p:spPr>
            <a:xfrm>
              <a:off x="3175" y="3175"/>
              <a:ext cx="217487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pPr/>
              <a:r>
                <a:t>LAG () Function</a:t>
              </a:r>
            </a:p>
          </p:txBody>
        </p:sp>
      </p:grpSp>
      <p:sp>
        <p:nvSpPr>
          <p:cNvPr id="302" name="Straight Connector 15"/>
          <p:cNvSpPr/>
          <p:nvPr/>
        </p:nvSpPr>
        <p:spPr>
          <a:xfrm flipH="1">
            <a:off x="4175124" y="3232149"/>
            <a:ext cx="1" cy="3007362"/>
          </a:xfrm>
          <a:prstGeom prst="line">
            <a:avLst/>
          </a:prstGeom>
          <a:ln w="31750">
            <a:solidFill>
              <a:schemeClr val="accent1"/>
            </a:solidFill>
            <a:prstDash val="dash"/>
          </a:ln>
        </p:spPr>
        <p:txBody>
          <a:bodyPr lIns="45719" rIns="45719"/>
          <a:lstStyle/>
          <a:p>
            <a:pPr/>
          </a:p>
        </p:txBody>
      </p:sp>
      <p:sp>
        <p:nvSpPr>
          <p:cNvPr id="303" name="Straight Connector 30"/>
          <p:cNvSpPr/>
          <p:nvPr/>
        </p:nvSpPr>
        <p:spPr>
          <a:xfrm>
            <a:off x="8023225" y="3232149"/>
            <a:ext cx="0" cy="3007362"/>
          </a:xfrm>
          <a:prstGeom prst="line">
            <a:avLst/>
          </a:prstGeom>
          <a:ln w="31750">
            <a:solidFill>
              <a:schemeClr val="accent1"/>
            </a:solidFill>
            <a:prstDash val="dash"/>
          </a:ln>
        </p:spPr>
        <p:txBody>
          <a:bodyPr lIns="45719" rIns="45719"/>
          <a:lstStyle/>
          <a:p>
            <a:pPr/>
          </a:p>
        </p:txBody>
      </p:sp>
      <p:grpSp>
        <p:nvGrpSpPr>
          <p:cNvPr id="306" name="Rectangle 31"/>
          <p:cNvGrpSpPr/>
          <p:nvPr/>
        </p:nvGrpSpPr>
        <p:grpSpPr>
          <a:xfrm>
            <a:off x="4967604" y="3201670"/>
            <a:ext cx="2180591" cy="339726"/>
            <a:chOff x="0" y="0"/>
            <a:chExt cx="2180589" cy="339725"/>
          </a:xfrm>
        </p:grpSpPr>
        <p:sp>
          <p:nvSpPr>
            <p:cNvPr id="304" name="Rectangle"/>
            <p:cNvSpPr/>
            <p:nvPr/>
          </p:nvSpPr>
          <p:spPr>
            <a:xfrm>
              <a:off x="0" y="0"/>
              <a:ext cx="2180590" cy="339725"/>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9" tIns="45719" rIns="45719" bIns="45719" numCol="1" anchor="t">
              <a:noAutofit/>
            </a:bodyPr>
            <a:lstStyle/>
            <a:p>
              <a:pPr algn="ctr">
                <a:defRPr b="1"/>
              </a:pPr>
            </a:p>
          </p:txBody>
        </p:sp>
        <p:sp>
          <p:nvSpPr>
            <p:cNvPr id="305" name="NTILE () Function"/>
            <p:cNvSpPr txBox="1"/>
            <p:nvPr/>
          </p:nvSpPr>
          <p:spPr>
            <a:xfrm>
              <a:off x="3175" y="3175"/>
              <a:ext cx="2174240"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pPr/>
              <a:r>
                <a:t>NTILE () Function</a:t>
              </a:r>
            </a:p>
          </p:txBody>
        </p:sp>
      </p:grpSp>
      <p:grpSp>
        <p:nvGrpSpPr>
          <p:cNvPr id="309" name="Rectangle 32"/>
          <p:cNvGrpSpPr/>
          <p:nvPr/>
        </p:nvGrpSpPr>
        <p:grpSpPr>
          <a:xfrm>
            <a:off x="8867774" y="3201670"/>
            <a:ext cx="2526032" cy="339726"/>
            <a:chOff x="0" y="0"/>
            <a:chExt cx="2526030" cy="339725"/>
          </a:xfrm>
        </p:grpSpPr>
        <p:sp>
          <p:nvSpPr>
            <p:cNvPr id="307" name="Rectangle"/>
            <p:cNvSpPr/>
            <p:nvPr/>
          </p:nvSpPr>
          <p:spPr>
            <a:xfrm>
              <a:off x="-1" y="0"/>
              <a:ext cx="2526032" cy="339725"/>
            </a:xfrm>
            <a:prstGeom prst="rect">
              <a:avLst/>
            </a:prstGeom>
            <a:gradFill flip="none" rotWithShape="1">
              <a:gsLst>
                <a:gs pos="0">
                  <a:srgbClr val="9FE0F1"/>
                </a:gs>
                <a:gs pos="50000">
                  <a:srgbClr val="91DAEE"/>
                </a:gs>
                <a:gs pos="100000">
                  <a:srgbClr val="7CD9F0"/>
                </a:gs>
              </a:gsLst>
              <a:lin ang="5400000" scaled="0"/>
            </a:gradFill>
            <a:ln w="6350" cap="flat">
              <a:solidFill>
                <a:schemeClr val="accent1"/>
              </a:solidFill>
              <a:prstDash val="solid"/>
              <a:round/>
            </a:ln>
            <a:effectLst/>
          </p:spPr>
          <p:txBody>
            <a:bodyPr wrap="square" lIns="45719" tIns="45719" rIns="45719" bIns="45719" numCol="1" anchor="t">
              <a:noAutofit/>
            </a:bodyPr>
            <a:lstStyle/>
            <a:p>
              <a:pPr algn="ctr">
                <a:defRPr b="1"/>
              </a:pPr>
            </a:p>
          </p:txBody>
        </p:sp>
        <p:sp>
          <p:nvSpPr>
            <p:cNvPr id="308" name="LAST_VALUE () Function"/>
            <p:cNvSpPr txBox="1"/>
            <p:nvPr/>
          </p:nvSpPr>
          <p:spPr>
            <a:xfrm>
              <a:off x="3174" y="3175"/>
              <a:ext cx="251968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a:lvl1pPr>
            </a:lstStyle>
            <a:p>
              <a:pPr/>
              <a:r>
                <a:t>LAST_VALUE () Function</a:t>
              </a:r>
            </a:p>
          </p:txBody>
        </p:sp>
      </p:grpSp>
      <p:pic>
        <p:nvPicPr>
          <p:cNvPr id="310" name="Picture 2" descr="Picture 2"/>
          <p:cNvPicPr>
            <a:picLocks noChangeAspect="1"/>
          </p:cNvPicPr>
          <p:nvPr/>
        </p:nvPicPr>
        <p:blipFill>
          <a:blip r:embed="rId3">
            <a:extLst/>
          </a:blip>
          <a:stretch>
            <a:fillRect/>
          </a:stretch>
        </p:blipFill>
        <p:spPr>
          <a:xfrm>
            <a:off x="967739" y="4133850"/>
            <a:ext cx="2028191" cy="1364615"/>
          </a:xfrm>
          <a:prstGeom prst="rect">
            <a:avLst/>
          </a:prstGeom>
          <a:ln w="12700">
            <a:miter lim="400000"/>
          </a:ln>
        </p:spPr>
      </p:pic>
      <p:pic>
        <p:nvPicPr>
          <p:cNvPr id="311" name="Picture 35" descr="Picture 35"/>
          <p:cNvPicPr>
            <a:picLocks noChangeAspect="1"/>
          </p:cNvPicPr>
          <p:nvPr/>
        </p:nvPicPr>
        <p:blipFill>
          <a:blip r:embed="rId4">
            <a:extLst/>
          </a:blip>
          <a:stretch>
            <a:fillRect/>
          </a:stretch>
        </p:blipFill>
        <p:spPr>
          <a:xfrm>
            <a:off x="4829809" y="4345940"/>
            <a:ext cx="2532381" cy="1111886"/>
          </a:xfrm>
          <a:prstGeom prst="rect">
            <a:avLst/>
          </a:prstGeom>
          <a:ln w="12700">
            <a:miter lim="400000"/>
          </a:ln>
        </p:spPr>
      </p:pic>
      <p:sp>
        <p:nvSpPr>
          <p:cNvPr id="312" name="Content Placeholder 2"/>
          <p:cNvSpPr txBox="1"/>
          <p:nvPr/>
        </p:nvSpPr>
        <p:spPr>
          <a:xfrm>
            <a:off x="4267834" y="3630929"/>
            <a:ext cx="3662681" cy="5892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defRPr>
            </a:lvl1pPr>
          </a:lstStyle>
          <a:p>
            <a:pPr/>
            <a:r>
              <a:t>NTILE() function is a window function that divides an ordered result set into a number of buckets by a specified expression and assigns an appropriate bucket number to each row.</a:t>
            </a:r>
          </a:p>
        </p:txBody>
      </p:sp>
      <p:pic>
        <p:nvPicPr>
          <p:cNvPr id="313" name="Picture 40" descr="Picture 40"/>
          <p:cNvPicPr>
            <a:picLocks noChangeAspect="1"/>
          </p:cNvPicPr>
          <p:nvPr/>
        </p:nvPicPr>
        <p:blipFill>
          <a:blip r:embed="rId5">
            <a:extLst/>
          </a:blip>
          <a:stretch>
            <a:fillRect/>
          </a:stretch>
        </p:blipFill>
        <p:spPr>
          <a:xfrm>
            <a:off x="5420995" y="5572759"/>
            <a:ext cx="2272030" cy="628016"/>
          </a:xfrm>
          <a:prstGeom prst="rect">
            <a:avLst/>
          </a:prstGeom>
          <a:ln w="12700">
            <a:miter lim="400000"/>
          </a:ln>
        </p:spPr>
      </p:pic>
      <p:pic>
        <p:nvPicPr>
          <p:cNvPr id="314" name="Picture 41" descr="Picture 41"/>
          <p:cNvPicPr>
            <a:picLocks noChangeAspect="1"/>
          </p:cNvPicPr>
          <p:nvPr/>
        </p:nvPicPr>
        <p:blipFill>
          <a:blip r:embed="rId6">
            <a:extLst/>
          </a:blip>
          <a:stretch>
            <a:fillRect/>
          </a:stretch>
        </p:blipFill>
        <p:spPr>
          <a:xfrm>
            <a:off x="1283969" y="5572759"/>
            <a:ext cx="2560956" cy="650241"/>
          </a:xfrm>
          <a:prstGeom prst="rect">
            <a:avLst/>
          </a:prstGeom>
          <a:ln w="12700">
            <a:miter lim="400000"/>
          </a:ln>
        </p:spPr>
      </p:pic>
      <p:pic>
        <p:nvPicPr>
          <p:cNvPr id="315" name="Picture 42" descr="Picture 42"/>
          <p:cNvPicPr>
            <a:picLocks noChangeAspect="1"/>
          </p:cNvPicPr>
          <p:nvPr/>
        </p:nvPicPr>
        <p:blipFill>
          <a:blip r:embed="rId7">
            <a:extLst/>
          </a:blip>
          <a:stretch>
            <a:fillRect/>
          </a:stretch>
        </p:blipFill>
        <p:spPr>
          <a:xfrm>
            <a:off x="9488169" y="5546725"/>
            <a:ext cx="2272031" cy="714375"/>
          </a:xfrm>
          <a:prstGeom prst="rect">
            <a:avLst/>
          </a:prstGeom>
          <a:ln w="12700">
            <a:miter lim="400000"/>
          </a:ln>
        </p:spPr>
      </p:pic>
      <p:sp>
        <p:nvSpPr>
          <p:cNvPr id="316" name="TextBox 43"/>
          <p:cNvSpPr txBox="1"/>
          <p:nvPr/>
        </p:nvSpPr>
        <p:spPr>
          <a:xfrm>
            <a:off x="354965" y="5759450"/>
            <a:ext cx="797561" cy="2751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pPr>
            <a:r>
              <a:t>Syntax </a:t>
            </a:r>
            <a:r>
              <a:rPr>
                <a:latin typeface="Wingdings"/>
                <a:ea typeface="Wingdings"/>
                <a:cs typeface="Wingdings"/>
                <a:sym typeface="Wingdings"/>
              </a:rPr>
              <a:t></a:t>
            </a:r>
          </a:p>
        </p:txBody>
      </p:sp>
      <p:sp>
        <p:nvSpPr>
          <p:cNvPr id="317" name="TextBox 45"/>
          <p:cNvSpPr txBox="1"/>
          <p:nvPr/>
        </p:nvSpPr>
        <p:spPr>
          <a:xfrm>
            <a:off x="4437379" y="5748654"/>
            <a:ext cx="797561" cy="2751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pPr>
            <a:r>
              <a:t>Syntax </a:t>
            </a:r>
            <a:r>
              <a:rPr>
                <a:latin typeface="Wingdings"/>
                <a:ea typeface="Wingdings"/>
                <a:cs typeface="Wingdings"/>
                <a:sym typeface="Wingdings"/>
              </a:rPr>
              <a:t></a:t>
            </a:r>
          </a:p>
        </p:txBody>
      </p:sp>
      <p:sp>
        <p:nvSpPr>
          <p:cNvPr id="318" name="TextBox 46"/>
          <p:cNvSpPr txBox="1"/>
          <p:nvPr/>
        </p:nvSpPr>
        <p:spPr>
          <a:xfrm>
            <a:off x="8417559" y="5748654"/>
            <a:ext cx="797561" cy="2751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pPr>
            <a:r>
              <a:t>Syntax </a:t>
            </a:r>
            <a:r>
              <a:rPr>
                <a:latin typeface="Wingdings"/>
                <a:ea typeface="Wingdings"/>
                <a:cs typeface="Wingdings"/>
                <a:sym typeface="Wingdings"/>
              </a:rPr>
              <a:t></a:t>
            </a:r>
          </a:p>
        </p:txBody>
      </p:sp>
      <p:sp>
        <p:nvSpPr>
          <p:cNvPr id="319" name="Content Placeholder 2"/>
          <p:cNvSpPr txBox="1"/>
          <p:nvPr/>
        </p:nvSpPr>
        <p:spPr>
          <a:xfrm>
            <a:off x="8151494" y="3646804"/>
            <a:ext cx="3662681" cy="4376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defRPr>
            </a:lvl1pPr>
          </a:lstStyle>
          <a:p>
            <a:pPr/>
            <a:r>
              <a:t>The LAST_VALUE() is a window function that allows you to obtain the value of the last row in a specified window frame.</a:t>
            </a:r>
          </a:p>
        </p:txBody>
      </p:sp>
      <p:pic>
        <p:nvPicPr>
          <p:cNvPr id="320" name="Picture 9" descr="Picture 9"/>
          <p:cNvPicPr>
            <a:picLocks noChangeAspect="1"/>
          </p:cNvPicPr>
          <p:nvPr/>
        </p:nvPicPr>
        <p:blipFill>
          <a:blip r:embed="rId8">
            <a:extLst/>
          </a:blip>
          <a:stretch>
            <a:fillRect/>
          </a:stretch>
        </p:blipFill>
        <p:spPr>
          <a:xfrm>
            <a:off x="3838575" y="1470025"/>
            <a:ext cx="1917700" cy="1373506"/>
          </a:xfrm>
          <a:prstGeom prst="rect">
            <a:avLst/>
          </a:prstGeom>
          <a:ln w="12700">
            <a:miter lim="400000"/>
          </a:ln>
        </p:spPr>
      </p:pic>
      <p:pic>
        <p:nvPicPr>
          <p:cNvPr id="321" name="Picture 49" descr="Picture 49"/>
          <p:cNvPicPr>
            <a:picLocks noChangeAspect="1"/>
          </p:cNvPicPr>
          <p:nvPr/>
        </p:nvPicPr>
        <p:blipFill>
          <a:blip r:embed="rId9">
            <a:extLst/>
          </a:blip>
          <a:stretch>
            <a:fillRect/>
          </a:stretch>
        </p:blipFill>
        <p:spPr>
          <a:xfrm>
            <a:off x="9012555" y="4297679"/>
            <a:ext cx="2332991" cy="1042671"/>
          </a:xfrm>
          <a:prstGeom prst="rect">
            <a:avLst/>
          </a:prstGeom>
          <a:ln w="12700">
            <a:miter lim="400000"/>
          </a:ln>
        </p:spPr>
      </p:pic>
      <p:sp>
        <p:nvSpPr>
          <p:cNvPr id="322" name="Down Arrow 54"/>
          <p:cNvSpPr/>
          <p:nvPr/>
        </p:nvSpPr>
        <p:spPr>
          <a:xfrm>
            <a:off x="2472689" y="3957954"/>
            <a:ext cx="330201" cy="187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23" name="Down Arrow 58"/>
          <p:cNvSpPr/>
          <p:nvPr/>
        </p:nvSpPr>
        <p:spPr>
          <a:xfrm>
            <a:off x="6926580" y="4215129"/>
            <a:ext cx="330201" cy="187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
        <p:nvSpPr>
          <p:cNvPr id="324" name="Down Arrow 59"/>
          <p:cNvSpPr/>
          <p:nvPr/>
        </p:nvSpPr>
        <p:spPr>
          <a:xfrm>
            <a:off x="10774680" y="4093845"/>
            <a:ext cx="330201" cy="187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9" rIns="45719" anchor="ctr"/>
          <a:lstStyle/>
          <a:p>
            <a:pPr algn="ctr">
              <a:defRPr>
                <a:solidFill>
                  <a:srgbClr val="FFFFFF"/>
                </a:solidFill>
                <a:latin typeface="Candara"/>
                <a:ea typeface="Candara"/>
                <a:cs typeface="Candara"/>
                <a:sym typeface="Candara"/>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27" name="Title 1"/>
          <p:cNvSpPr txBox="1"/>
          <p:nvPr>
            <p:ph type="title"/>
          </p:nvPr>
        </p:nvSpPr>
        <p:spPr>
          <a:xfrm>
            <a:off x="431800" y="431800"/>
            <a:ext cx="11328400" cy="432435"/>
          </a:xfrm>
          <a:prstGeom prst="rect">
            <a:avLst/>
          </a:prstGeom>
        </p:spPr>
        <p:txBody>
          <a:bodyPr/>
          <a:lstStyle>
            <a:lvl1pPr>
              <a:defRPr spc="-100" sz="2800"/>
            </a:lvl1pPr>
          </a:lstStyle>
          <a:p>
            <a:pPr/>
            <a:r>
              <a:t>Database Considered For Case Study</a:t>
            </a:r>
          </a:p>
        </p:txBody>
      </p:sp>
      <p:sp>
        <p:nvSpPr>
          <p:cNvPr id="328" name="Content Placeholder 2"/>
          <p:cNvSpPr txBox="1"/>
          <p:nvPr>
            <p:ph type="body" sz="half" idx="1"/>
          </p:nvPr>
        </p:nvSpPr>
        <p:spPr>
          <a:xfrm>
            <a:off x="431800" y="1038224"/>
            <a:ext cx="4419600" cy="5333367"/>
          </a:xfrm>
          <a:prstGeom prst="rect">
            <a:avLst/>
          </a:prstGeom>
        </p:spPr>
        <p:txBody>
          <a:bodyPr/>
          <a:lstStyle/>
          <a:p>
            <a:pPr>
              <a:defRPr sz="2400"/>
            </a:pPr>
          </a:p>
          <a:p>
            <a:pPr>
              <a:defRPr sz="2400"/>
            </a:pPr>
            <a:r>
              <a:t>Database </a:t>
            </a:r>
            <a:r>
              <a:rPr>
                <a:latin typeface="Wingdings"/>
                <a:ea typeface="Wingdings"/>
                <a:cs typeface="Wingdings"/>
                <a:sym typeface="Wingdings"/>
              </a:rPr>
              <a:t></a:t>
            </a:r>
            <a:r>
              <a:t> </a:t>
            </a:r>
            <a:r>
              <a:rPr b="1"/>
              <a:t>SAKILA</a:t>
            </a:r>
          </a:p>
          <a:p>
            <a:pPr>
              <a:defRPr b="1" sz="2400"/>
            </a:pPr>
          </a:p>
          <a:p>
            <a:pPr>
              <a:defRPr sz="2400"/>
            </a:pPr>
            <a:r>
              <a:t>Database of a DVD rental store, featuring things like films, actors, film-actor relationships, and a central inventory table that connects films, stores, and rentals along with customer details</a:t>
            </a:r>
          </a:p>
          <a:p>
            <a:pPr>
              <a:defRPr sz="2400"/>
            </a:pPr>
          </a:p>
          <a:p>
            <a:pPr>
              <a:defRPr sz="2400"/>
            </a:pPr>
            <a:r>
              <a:t>No. of tables </a:t>
            </a:r>
            <a:r>
              <a:rPr>
                <a:latin typeface="Wingdings"/>
                <a:ea typeface="Wingdings"/>
                <a:cs typeface="Wingdings"/>
                <a:sym typeface="Wingdings"/>
              </a:rPr>
              <a:t> </a:t>
            </a:r>
            <a:r>
              <a:t>15</a:t>
            </a:r>
          </a:p>
        </p:txBody>
      </p:sp>
      <p:sp>
        <p:nvSpPr>
          <p:cNvPr id="329"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0" name="Picture 2" descr="Picture 2"/>
          <p:cNvPicPr>
            <a:picLocks noChangeAspect="1"/>
          </p:cNvPicPr>
          <p:nvPr/>
        </p:nvPicPr>
        <p:blipFill>
          <a:blip r:embed="rId2">
            <a:extLst/>
          </a:blip>
          <a:srcRect l="0" t="0" r="510" b="0"/>
          <a:stretch>
            <a:fillRect/>
          </a:stretch>
        </p:blipFill>
        <p:spPr>
          <a:xfrm>
            <a:off x="5009515" y="1112519"/>
            <a:ext cx="6868160" cy="455866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33" name="Title 1"/>
          <p:cNvSpPr txBox="1"/>
          <p:nvPr>
            <p:ph type="title"/>
          </p:nvPr>
        </p:nvSpPr>
        <p:spPr>
          <a:xfrm>
            <a:off x="6235700" y="2204720"/>
            <a:ext cx="5956300" cy="1944371"/>
          </a:xfrm>
          <a:prstGeom prst="rect">
            <a:avLst/>
          </a:prstGeom>
        </p:spPr>
        <p:txBody>
          <a:bodyPr/>
          <a:lstStyle>
            <a:lvl1pPr>
              <a:defRPr spc="-100"/>
            </a:lvl1pPr>
          </a:lstStyle>
          <a:p>
            <a:pPr/>
            <a:r>
              <a:t>Case Study</a:t>
            </a:r>
          </a:p>
        </p:txBody>
      </p:sp>
      <p:sp>
        <p:nvSpPr>
          <p:cNvPr id="334" name="Text Placeholder 2"/>
          <p:cNvSpPr txBox="1"/>
          <p:nvPr>
            <p:ph type="body" sz="quarter" idx="1"/>
          </p:nvPr>
        </p:nvSpPr>
        <p:spPr>
          <a:xfrm>
            <a:off x="6235700" y="4149090"/>
            <a:ext cx="5956300" cy="1100456"/>
          </a:xfrm>
          <a:prstGeom prst="rect">
            <a:avLst/>
          </a:prstGeom>
        </p:spPr>
        <p:txBody>
          <a:bodyPr/>
          <a:lstStyle>
            <a:lvl1pPr>
              <a:defRPr sz="2800"/>
            </a:lvl1pPr>
          </a:lstStyle>
          <a:p>
            <a:pPr/>
            <a:r>
              <a:t>Based on SAKILA store database</a:t>
            </a:r>
          </a:p>
        </p:txBody>
      </p:sp>
      <p:sp>
        <p:nvSpPr>
          <p:cNvPr id="335"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38" name="Title 1"/>
          <p:cNvSpPr txBox="1"/>
          <p:nvPr>
            <p:ph type="title"/>
          </p:nvPr>
        </p:nvSpPr>
        <p:spPr>
          <a:xfrm>
            <a:off x="431800" y="431800"/>
            <a:ext cx="11328400" cy="432435"/>
          </a:xfrm>
          <a:prstGeom prst="rect">
            <a:avLst/>
          </a:prstGeom>
        </p:spPr>
        <p:txBody>
          <a:bodyPr/>
          <a:lstStyle>
            <a:lvl1pPr>
              <a:defRPr spc="-100" sz="2800"/>
            </a:lvl1pPr>
          </a:lstStyle>
          <a:p>
            <a:pPr/>
            <a:r>
              <a:t>Case Study Overview</a:t>
            </a:r>
          </a:p>
        </p:txBody>
      </p:sp>
      <p:sp>
        <p:nvSpPr>
          <p:cNvPr id="339" name="Content Placeholder 2"/>
          <p:cNvSpPr txBox="1"/>
          <p:nvPr>
            <p:ph type="body" sz="half" idx="1"/>
          </p:nvPr>
        </p:nvSpPr>
        <p:spPr>
          <a:xfrm>
            <a:off x="431800" y="1038225"/>
            <a:ext cx="11328400" cy="2828925"/>
          </a:xfrm>
          <a:prstGeom prst="rect">
            <a:avLst/>
          </a:prstGeom>
        </p:spPr>
        <p:txBody>
          <a:bodyPr/>
          <a:lstStyle/>
          <a:p>
            <a:pPr>
              <a:defRPr b="1" sz="2400"/>
            </a:pPr>
            <a:r>
              <a:t>Business Objective:</a:t>
            </a:r>
          </a:p>
          <a:p>
            <a:pPr lvl="1" marL="542925"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lvl="1" marL="542925" indent="-276225">
              <a:spcBef>
                <a:spcPts val="500"/>
              </a:spcBef>
              <a:buFontTx/>
              <a:defRPr sz="1600"/>
            </a:pPr>
          </a:p>
          <a:p>
            <a:pPr>
              <a:defRPr b="1" sz="2400"/>
            </a:pPr>
            <a:r>
              <a:t>Data Analytics Objective:</a:t>
            </a:r>
          </a:p>
          <a:p>
            <a:pPr lvl="1" marL="542925" indent="-276225">
              <a:spcBef>
                <a:spcPts val="500"/>
              </a:spcBef>
              <a:buFontTx/>
              <a:defRPr sz="2000"/>
            </a:pPr>
            <a:r>
              <a:t>Understanding and profiling customers based on rental records in the database</a:t>
            </a:r>
            <a:endParaRPr sz="1600"/>
          </a:p>
          <a:p>
            <a:pPr lvl="1" marL="542925" indent="-276225">
              <a:spcBef>
                <a:spcPts val="500"/>
              </a:spcBef>
              <a:buFontTx/>
              <a:defRPr sz="2000"/>
            </a:pPr>
            <a:r>
              <a:t>Identify areas of restocking based on rental revenue from the database</a:t>
            </a:r>
          </a:p>
        </p:txBody>
      </p:sp>
      <p:sp>
        <p:nvSpPr>
          <p:cNvPr id="34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3" name="Rectangle 5"/>
          <p:cNvGrpSpPr/>
          <p:nvPr/>
        </p:nvGrpSpPr>
        <p:grpSpPr>
          <a:xfrm>
            <a:off x="1878329" y="4241165"/>
            <a:ext cx="8435341" cy="1934032"/>
            <a:chOff x="0" y="0"/>
            <a:chExt cx="8435340" cy="1934031"/>
          </a:xfrm>
        </p:grpSpPr>
        <p:sp>
          <p:nvSpPr>
            <p:cNvPr id="341" name="Rectangle"/>
            <p:cNvSpPr/>
            <p:nvPr/>
          </p:nvSpPr>
          <p:spPr>
            <a:xfrm>
              <a:off x="0" y="0"/>
              <a:ext cx="8435341" cy="1753236"/>
            </a:xfrm>
            <a:prstGeom prst="rect">
              <a:avLst/>
            </a:prstGeom>
            <a:solidFill>
              <a:srgbClr val="FFFFFF"/>
            </a:solidFill>
            <a:ln w="12700" cap="flat">
              <a:solidFill>
                <a:schemeClr val="accent1"/>
              </a:solidFill>
              <a:prstDash val="solid"/>
              <a:round/>
            </a:ln>
            <a:effectLst/>
          </p:spPr>
          <p:txBody>
            <a:bodyPr wrap="square" lIns="45719" tIns="45719" rIns="45719" bIns="45719" numCol="1" anchor="t">
              <a:noAutofit/>
            </a:bodyPr>
            <a:lstStyle/>
            <a:p>
              <a:pPr>
                <a:defRPr i="1" sz="2000"/>
              </a:pPr>
            </a:p>
          </p:txBody>
        </p:sp>
        <p:sp>
          <p:nvSpPr>
            <p:cNvPr id="342" name="Questions to be addressed from data analysis:…"/>
            <p:cNvSpPr txBox="1"/>
            <p:nvPr/>
          </p:nvSpPr>
          <p:spPr>
            <a:xfrm>
              <a:off x="6350" y="6350"/>
              <a:ext cx="8422641" cy="1927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i="1" sz="2400" u="sng"/>
              </a:pPr>
              <a:r>
                <a:t>Questions</a:t>
              </a:r>
              <a:r>
                <a:t> to be addressed from data analysis</a:t>
              </a:r>
              <a:r>
                <a:t>:</a:t>
              </a:r>
              <a:endParaRPr sz="2800"/>
            </a:p>
            <a:p>
              <a:pPr lvl="1" marL="914400" indent="-457200">
                <a:buSzPct val="100000"/>
                <a:buAutoNum type="arabicPeriod" startAt="1"/>
                <a:defRPr i="1" sz="2000"/>
              </a:pPr>
              <a:r>
                <a:t>What percentage of customers generally hold &gt;1 rentals at a time?</a:t>
              </a:r>
              <a:endParaRPr sz="2400"/>
            </a:p>
            <a:p>
              <a:pPr lvl="1" marL="914400" indent="-457200">
                <a:buSzPct val="100000"/>
                <a:buAutoNum type="arabicPeriod" startAt="1"/>
                <a:defRPr i="1" sz="2000"/>
              </a:pPr>
              <a:r>
                <a:t>What are the top earning film genres for stocking accordingly?</a:t>
              </a:r>
              <a:endParaRPr sz="2400"/>
            </a:p>
            <a:p>
              <a:pPr lvl="1" marL="914400" indent="-457200">
                <a:buSzPct val="100000"/>
                <a:buAutoNum type="arabicPeriod" startAt="1"/>
                <a:defRPr i="1" sz="2000"/>
              </a:pPr>
              <a:r>
                <a:t>What is the genre of the last movie rented in a day?</a:t>
              </a:r>
              <a:endParaRPr sz="2400"/>
            </a:p>
            <a:p>
              <a:pPr lvl="1" marL="914400" indent="-457200">
                <a:buSzPct val="100000"/>
                <a:buAutoNum type="arabicPeriod" startAt="1"/>
                <a:defRPr i="1" sz="2000"/>
              </a:pPr>
              <a:r>
                <a:t>What is the last/ latest payment of customer from the given data?</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46" name="Title 1"/>
          <p:cNvSpPr txBox="1"/>
          <p:nvPr>
            <p:ph type="title"/>
          </p:nvPr>
        </p:nvSpPr>
        <p:spPr>
          <a:xfrm>
            <a:off x="431800" y="431800"/>
            <a:ext cx="11550650" cy="432435"/>
          </a:xfrm>
          <a:prstGeom prst="rect">
            <a:avLst/>
          </a:prstGeom>
        </p:spPr>
        <p:txBody>
          <a:bodyPr/>
          <a:lstStyle>
            <a:lvl1pPr>
              <a:defRPr spc="-100" sz="2800"/>
            </a:lvl1pPr>
          </a:lstStyle>
          <a:p>
            <a:pPr/>
            <a:r>
              <a:t>Q1. What percentage of customers generally hold &gt;1 rentals at a time?</a:t>
            </a:r>
          </a:p>
        </p:txBody>
      </p:sp>
      <p:sp>
        <p:nvSpPr>
          <p:cNvPr id="347" name="Content Placeholder 2"/>
          <p:cNvSpPr txBox="1"/>
          <p:nvPr>
            <p:ph type="body" sz="half" idx="1"/>
          </p:nvPr>
        </p:nvSpPr>
        <p:spPr>
          <a:xfrm>
            <a:off x="431800" y="1038225"/>
            <a:ext cx="4483100" cy="5153025"/>
          </a:xfrm>
          <a:prstGeom prst="rect">
            <a:avLst/>
          </a:prstGeom>
        </p:spPr>
        <p:txBody>
          <a:bodyPr/>
          <a:lstStyle/>
          <a:p>
            <a:pPr marL="282575" indent="-282575" defTabSz="905510">
              <a:spcBef>
                <a:spcPts val="900"/>
              </a:spcBef>
              <a:defRPr sz="1700"/>
            </a:pPr>
            <a:r>
              <a:t>Customer profiling based on average days between rentals and average rental period</a:t>
            </a:r>
          </a:p>
          <a:p>
            <a:pPr marL="282575" indent="-282575" defTabSz="905510">
              <a:spcBef>
                <a:spcPts val="900"/>
              </a:spcBef>
              <a:defRPr sz="1700"/>
            </a:pPr>
          </a:p>
          <a:p>
            <a:pPr marL="282575" indent="-282575" defTabSz="905510">
              <a:spcBef>
                <a:spcPts val="900"/>
              </a:spcBef>
              <a:defRPr b="1" sz="1700"/>
            </a:pPr>
            <a:r>
              <a:t>Querying Steps:</a:t>
            </a:r>
          </a:p>
          <a:p>
            <a:pPr lvl="1" marL="594359" indent="-339725" defTabSz="905510">
              <a:spcBef>
                <a:spcPts val="400"/>
              </a:spcBef>
              <a:buFontTx/>
              <a:buAutoNum type="arabicPeriod" startAt="1"/>
              <a:defRPr sz="1500"/>
            </a:pPr>
            <a:r>
              <a:t>Calculate the time duration between successive rentals by each customer using the </a:t>
            </a:r>
            <a:r>
              <a:rPr b="1" u="sng"/>
              <a:t>LAG </a:t>
            </a:r>
            <a:r>
              <a:t>function from the ‘rental’ table</a:t>
            </a:r>
          </a:p>
          <a:p>
            <a:pPr lvl="1" marL="594359" indent="-339725" defTabSz="905510">
              <a:spcBef>
                <a:spcPts val="400"/>
              </a:spcBef>
              <a:buFontTx/>
              <a:buAutoNum type="arabicPeriod" startAt="1"/>
              <a:defRPr sz="1500"/>
            </a:pPr>
            <a:r>
              <a:t>Calculate the time duration of each rental by taking the difference between rental_date and return_date </a:t>
            </a:r>
          </a:p>
          <a:p>
            <a:pPr lvl="1" marL="594359" indent="-339725" defTabSz="905510">
              <a:spcBef>
                <a:spcPts val="400"/>
              </a:spcBef>
              <a:buFontTx/>
              <a:buAutoNum type="arabicPeriod" startAt="1"/>
              <a:defRPr sz="1500"/>
            </a:pPr>
            <a:r>
              <a:t>For each customer calculate the average duration between rentals and average rental period</a:t>
            </a:r>
          </a:p>
          <a:p>
            <a:pPr lvl="1" marL="594359" indent="-339725" defTabSz="905510">
              <a:spcBef>
                <a:spcPts val="400"/>
              </a:spcBef>
              <a:buFontTx/>
              <a:buAutoNum type="arabicPeriod" startAt="1"/>
              <a:defRPr sz="1500"/>
            </a:pPr>
            <a:r>
              <a:t>Based on the average fields identify customers who generally rent a second title before returning the first one (Multi rentals)</a:t>
            </a:r>
          </a:p>
          <a:p>
            <a:pPr lvl="3" marL="0" indent="791844" defTabSz="905510">
              <a:spcBef>
                <a:spcPts val="400"/>
              </a:spcBef>
              <a:buSzTx/>
              <a:buNone/>
              <a:defRPr sz="1300"/>
            </a:pPr>
            <a:r>
              <a:t>IF [avg_days_between_rentals &lt; avg_days_rental_period], then classify the customer as ‘Multi rentals’ customer ELSE ‘Non-Multi rentals’</a:t>
            </a:r>
          </a:p>
        </p:txBody>
      </p:sp>
      <p:sp>
        <p:nvSpPr>
          <p:cNvPr id="348"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9" name="Picture 10" descr="Picture 10"/>
          <p:cNvPicPr>
            <a:picLocks noChangeAspect="1"/>
          </p:cNvPicPr>
          <p:nvPr/>
        </p:nvPicPr>
        <p:blipFill>
          <a:blip r:embed="rId2">
            <a:extLst/>
          </a:blip>
          <a:stretch>
            <a:fillRect/>
          </a:stretch>
        </p:blipFill>
        <p:spPr>
          <a:xfrm>
            <a:off x="5800725" y="977900"/>
            <a:ext cx="5959475" cy="5347971"/>
          </a:xfrm>
          <a:prstGeom prst="rect">
            <a:avLst/>
          </a:prstGeom>
          <a:ln w="12700">
            <a:miter lim="400000"/>
          </a:ln>
        </p:spPr>
      </p:pic>
      <p:sp>
        <p:nvSpPr>
          <p:cNvPr id="350" name="Rectangle 5"/>
          <p:cNvSpPr/>
          <p:nvPr/>
        </p:nvSpPr>
        <p:spPr>
          <a:xfrm>
            <a:off x="5991225" y="1952625"/>
            <a:ext cx="4733925" cy="285750"/>
          </a:xfrm>
          <a:prstGeom prst="rect">
            <a:avLst/>
          </a:prstGeom>
          <a:ln w="12700">
            <a:solidFill>
              <a:schemeClr val="accent1"/>
            </a:solidFill>
          </a:ln>
        </p:spPr>
        <p:txBody>
          <a:bodyPr lIns="45719" rIns="45719" anchor="ctr"/>
          <a:lstStyle/>
          <a:p>
            <a:pPr algn="ctr">
              <a:defRPr>
                <a:latin typeface="Candara"/>
                <a:ea typeface="Candara"/>
                <a:cs typeface="Candara"/>
                <a:sym typeface="Candara"/>
              </a:defRPr>
            </a:pPr>
          </a:p>
        </p:txBody>
      </p:sp>
      <p:sp>
        <p:nvSpPr>
          <p:cNvPr id="351" name="Rectangle 11"/>
          <p:cNvSpPr/>
          <p:nvPr/>
        </p:nvSpPr>
        <p:spPr>
          <a:xfrm>
            <a:off x="5991225" y="3815715"/>
            <a:ext cx="4733925" cy="285751"/>
          </a:xfrm>
          <a:prstGeom prst="rect">
            <a:avLst/>
          </a:prstGeom>
          <a:ln w="12700">
            <a:solidFill>
              <a:schemeClr val="accent1"/>
            </a:solidFill>
          </a:ln>
        </p:spPr>
        <p:txBody>
          <a:bodyPr lIns="45719" rIns="45719" anchor="ctr"/>
          <a:lstStyle/>
          <a:p>
            <a:pPr algn="ctr">
              <a:defRPr>
                <a:latin typeface="Candara"/>
                <a:ea typeface="Candara"/>
                <a:cs typeface="Candara"/>
                <a:sym typeface="Candara"/>
              </a:defRPr>
            </a:pPr>
          </a:p>
        </p:txBody>
      </p:sp>
      <p:sp>
        <p:nvSpPr>
          <p:cNvPr id="352" name="Rectangle 12"/>
          <p:cNvSpPr/>
          <p:nvPr/>
        </p:nvSpPr>
        <p:spPr>
          <a:xfrm>
            <a:off x="5991225" y="5678170"/>
            <a:ext cx="5768975" cy="285751"/>
          </a:xfrm>
          <a:prstGeom prst="rect">
            <a:avLst/>
          </a:prstGeom>
          <a:ln w="12700">
            <a:solidFill>
              <a:schemeClr val="accent1"/>
            </a:solidFill>
          </a:ln>
        </p:spPr>
        <p:txBody>
          <a:bodyPr lIns="45719" rIns="45719" anchor="ctr"/>
          <a:lstStyle/>
          <a:p>
            <a:pPr algn="ctr">
              <a:defRPr>
                <a:latin typeface="Candara"/>
                <a:ea typeface="Candara"/>
                <a:cs typeface="Candara"/>
                <a:sym typeface="Candara"/>
              </a:defRPr>
            </a:pPr>
          </a:p>
        </p:txBody>
      </p:sp>
      <p:sp>
        <p:nvSpPr>
          <p:cNvPr id="353" name="Elbow Connector 8"/>
          <p:cNvSpPr/>
          <p:nvPr/>
        </p:nvSpPr>
        <p:spPr>
          <a:xfrm flipV="1" rot="10800000">
            <a:off x="4914899" y="2095500"/>
            <a:ext cx="1076326" cy="64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9" rIns="45719" anchor="ctr"/>
          <a:lstStyle/>
          <a:p>
            <a:pPr>
              <a:defRPr>
                <a:latin typeface="Candara"/>
                <a:ea typeface="Candara"/>
                <a:cs typeface="Candara"/>
                <a:sym typeface="Candara"/>
              </a:defRPr>
            </a:pPr>
          </a:p>
        </p:txBody>
      </p:sp>
      <p:sp>
        <p:nvSpPr>
          <p:cNvPr id="354" name="Elbow Connector 14"/>
          <p:cNvSpPr/>
          <p:nvPr/>
        </p:nvSpPr>
        <p:spPr>
          <a:xfrm flipV="1" rot="10800000">
            <a:off x="4914899" y="3958590"/>
            <a:ext cx="1076326" cy="142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9" rIns="45719" anchor="ctr"/>
          <a:lstStyle/>
          <a:p>
            <a:pPr>
              <a:defRPr>
                <a:latin typeface="Candara"/>
                <a:ea typeface="Candara"/>
                <a:cs typeface="Candara"/>
                <a:sym typeface="Candara"/>
              </a:defRPr>
            </a:pPr>
          </a:p>
        </p:txBody>
      </p:sp>
      <p:sp>
        <p:nvSpPr>
          <p:cNvPr id="355" name="Elbow Connector 16"/>
          <p:cNvSpPr/>
          <p:nvPr/>
        </p:nvSpPr>
        <p:spPr>
          <a:xfrm rot="10800000">
            <a:off x="4914899" y="5476874"/>
            <a:ext cx="1076326" cy="33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9" rIns="45719" anchor="ctr"/>
          <a:lstStyle/>
          <a:p>
            <a:pPr>
              <a:defRPr>
                <a:latin typeface="Candara"/>
                <a:ea typeface="Candara"/>
                <a:cs typeface="Candara"/>
                <a:sym typeface="Candara"/>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sp>
        <p:nvSpPr>
          <p:cNvPr id="358" name="Title 1"/>
          <p:cNvSpPr txBox="1"/>
          <p:nvPr>
            <p:ph type="title"/>
          </p:nvPr>
        </p:nvSpPr>
        <p:spPr>
          <a:xfrm>
            <a:off x="431800" y="431800"/>
            <a:ext cx="11760200" cy="432435"/>
          </a:xfrm>
          <a:prstGeom prst="rect">
            <a:avLst/>
          </a:prstGeom>
        </p:spPr>
        <p:txBody>
          <a:bodyPr/>
          <a:lstStyle/>
          <a:p>
            <a:pPr>
              <a:defRPr spc="-100" sz="2800"/>
            </a:pPr>
            <a:r>
              <a:t>Q1. What percentage of customers generally hold &gt;1 rentals at a time?</a:t>
            </a:r>
            <a:r>
              <a:t> </a:t>
            </a:r>
            <a:r>
              <a:rPr sz="2000"/>
              <a:t>(Cont’d…)</a:t>
            </a:r>
          </a:p>
        </p:txBody>
      </p:sp>
      <p:sp>
        <p:nvSpPr>
          <p:cNvPr id="359" name="Content Placeholder 2"/>
          <p:cNvSpPr txBox="1"/>
          <p:nvPr>
            <p:ph type="body" idx="1"/>
          </p:nvPr>
        </p:nvSpPr>
        <p:spPr>
          <a:xfrm>
            <a:off x="431800" y="1038225"/>
            <a:ext cx="11426825" cy="5353050"/>
          </a:xfrm>
          <a:prstGeom prst="rect">
            <a:avLst/>
          </a:prstGeom>
        </p:spPr>
        <p:txBody>
          <a:bodyPr/>
          <a:lstStyle/>
          <a:p>
            <a:pPr marL="276923" indent="-276923" defTabSz="887399">
              <a:spcBef>
                <a:spcPts val="800"/>
              </a:spcBef>
              <a:defRPr sz="1666"/>
            </a:pPr>
            <a:r>
              <a:t>Customer profiling based on average days between rentals and average rental period</a:t>
            </a: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666"/>
            </a:pPr>
          </a:p>
          <a:p>
            <a:pPr marL="276923" indent="-276923" defTabSz="887399">
              <a:spcBef>
                <a:spcPts val="800"/>
              </a:spcBef>
              <a:defRPr sz="1274"/>
            </a:pPr>
          </a:p>
          <a:p>
            <a:pPr marL="0" indent="0" defTabSz="887399">
              <a:spcBef>
                <a:spcPts val="800"/>
              </a:spcBef>
              <a:buSzTx/>
              <a:buNone/>
              <a:defRPr sz="1274" u="sng"/>
            </a:pPr>
            <a:r>
              <a:t>Note:</a:t>
            </a:r>
          </a:p>
          <a:p>
            <a:pPr marL="276923" indent="-276923" defTabSz="887399">
              <a:spcBef>
                <a:spcPts val="800"/>
              </a:spcBef>
              <a:defRPr sz="1274"/>
            </a:pPr>
            <a:r>
              <a:t>‘Multi rental’ customer </a:t>
            </a:r>
            <a:r>
              <a:rPr>
                <a:latin typeface="Wingdings"/>
                <a:ea typeface="Wingdings"/>
                <a:cs typeface="Wingdings"/>
                <a:sym typeface="Wingdings"/>
              </a:rPr>
              <a:t> </a:t>
            </a:r>
            <a:r>
              <a:t>Customers who generally rent a second title before renting the first one</a:t>
            </a:r>
          </a:p>
          <a:p>
            <a:pPr marL="276923" indent="-276923" defTabSz="887399">
              <a:spcBef>
                <a:spcPts val="800"/>
              </a:spcBef>
              <a:defRPr sz="1274"/>
            </a:pPr>
            <a:r>
              <a:t>‘Non-Multi rental’ customer </a:t>
            </a:r>
            <a:r>
              <a:rPr>
                <a:latin typeface="Wingdings"/>
                <a:ea typeface="Wingdings"/>
                <a:cs typeface="Wingdings"/>
                <a:sym typeface="Wingdings"/>
              </a:rPr>
              <a:t> </a:t>
            </a:r>
            <a:r>
              <a:t>Customers who generally rent one title at a time and return the same before the next rental</a:t>
            </a:r>
          </a:p>
        </p:txBody>
      </p:sp>
      <p:sp>
        <p:nvSpPr>
          <p:cNvPr id="360"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1" name="Picture 7" descr="Picture 7"/>
          <p:cNvPicPr>
            <a:picLocks noChangeAspect="1"/>
          </p:cNvPicPr>
          <p:nvPr/>
        </p:nvPicPr>
        <p:blipFill>
          <a:blip r:embed="rId2">
            <a:extLst/>
          </a:blip>
          <a:stretch>
            <a:fillRect/>
          </a:stretch>
        </p:blipFill>
        <p:spPr>
          <a:xfrm>
            <a:off x="6096000" y="1718310"/>
            <a:ext cx="2695575" cy="2209801"/>
          </a:xfrm>
          <a:prstGeom prst="rect">
            <a:avLst/>
          </a:prstGeom>
          <a:ln w="12700">
            <a:miter lim="400000"/>
          </a:ln>
        </p:spPr>
      </p:pic>
      <p:pic>
        <p:nvPicPr>
          <p:cNvPr id="362" name="Picture 9" descr="Picture 9"/>
          <p:cNvPicPr>
            <a:picLocks noChangeAspect="1"/>
          </p:cNvPicPr>
          <p:nvPr/>
        </p:nvPicPr>
        <p:blipFill>
          <a:blip r:embed="rId3">
            <a:extLst/>
          </a:blip>
          <a:stretch>
            <a:fillRect/>
          </a:stretch>
        </p:blipFill>
        <p:spPr>
          <a:xfrm>
            <a:off x="9340850" y="2546350"/>
            <a:ext cx="2419350" cy="612141"/>
          </a:xfrm>
          <a:prstGeom prst="rect">
            <a:avLst/>
          </a:prstGeom>
          <a:ln w="12700">
            <a:miter lim="400000"/>
          </a:ln>
        </p:spPr>
      </p:pic>
      <p:grpSp>
        <p:nvGrpSpPr>
          <p:cNvPr id="365" name="TextBox 12"/>
          <p:cNvGrpSpPr/>
          <p:nvPr/>
        </p:nvGrpSpPr>
        <p:grpSpPr>
          <a:xfrm>
            <a:off x="431800" y="1628139"/>
            <a:ext cx="5365750" cy="2104391"/>
            <a:chOff x="0" y="0"/>
            <a:chExt cx="5365750" cy="2104389"/>
          </a:xfrm>
        </p:grpSpPr>
        <p:sp>
          <p:nvSpPr>
            <p:cNvPr id="363" name="Rectangle"/>
            <p:cNvSpPr/>
            <p:nvPr/>
          </p:nvSpPr>
          <p:spPr>
            <a:xfrm>
              <a:off x="0" y="0"/>
              <a:ext cx="5365750" cy="2104390"/>
            </a:xfrm>
            <a:prstGeom prst="rect">
              <a:avLst/>
            </a:prstGeom>
            <a:solidFill>
              <a:schemeClr val="accent1"/>
            </a:solidFill>
            <a:ln w="19050" cap="flat">
              <a:solidFill>
                <a:srgbClr val="FFFFFF"/>
              </a:solidFill>
              <a:prstDash val="solid"/>
              <a:round/>
            </a:ln>
            <a:effectLst/>
          </p:spPr>
          <p:txBody>
            <a:bodyPr wrap="square" lIns="45719" tIns="45719" rIns="45719" bIns="45719" numCol="1" anchor="t">
              <a:noAutofit/>
            </a:bodyPr>
            <a:lstStyle/>
            <a:p>
              <a:pPr/>
            </a:p>
          </p:txBody>
        </p:sp>
        <p:sp>
          <p:nvSpPr>
            <p:cNvPr id="364" name="Observations:…"/>
            <p:cNvSpPr txBox="1"/>
            <p:nvPr/>
          </p:nvSpPr>
          <p:spPr>
            <a:xfrm>
              <a:off x="9525" y="9525"/>
              <a:ext cx="5346700" cy="20856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Observations:</a:t>
              </a:r>
              <a:endParaRPr>
                <a:solidFill>
                  <a:srgbClr val="FFFFFF"/>
                </a:solidFill>
              </a:endParaRPr>
            </a:p>
            <a:p>
              <a:pPr marL="285750" indent="-285750">
                <a:buSzPct val="100000"/>
                <a:buFont typeface="Arial"/>
                <a:buChar char="•"/>
              </a:pPr>
              <a:r>
                <a:t>There are 599 customers in the SAKILA database</a:t>
              </a:r>
              <a:endParaRPr>
                <a:solidFill>
                  <a:srgbClr val="FFFFFF"/>
                </a:solidFill>
              </a:endParaRPr>
            </a:p>
            <a:p>
              <a:pPr marL="285750" indent="-285750">
                <a:buSzPct val="100000"/>
                <a:buFont typeface="Arial"/>
                <a:buChar char="•"/>
              </a:pPr>
              <a:r>
                <a:t>~69% of them in general hold multiple rentals at a time</a:t>
              </a:r>
              <a:endParaRPr>
                <a:solidFill>
                  <a:srgbClr val="FFFFFF"/>
                </a:solidFill>
              </a:endParaRPr>
            </a:p>
            <a:p>
              <a:pPr marL="285750" indent="-285750">
                <a:buSzPct val="100000"/>
                <a:buFont typeface="Arial"/>
                <a:buChar char="•"/>
              </a:pPr>
              <a:r>
                <a:t>A greater percentage of customers generally look to hold multiple rentals at a time, at ~69% (412 out of 599)</a:t>
              </a:r>
            </a:p>
          </p:txBody>
        </p:sp>
      </p:grpSp>
      <p:grpSp>
        <p:nvGrpSpPr>
          <p:cNvPr id="368" name="Rectangle 13"/>
          <p:cNvGrpSpPr/>
          <p:nvPr/>
        </p:nvGrpSpPr>
        <p:grpSpPr>
          <a:xfrm>
            <a:off x="431800" y="3907790"/>
            <a:ext cx="5365750" cy="1209676"/>
            <a:chOff x="0" y="0"/>
            <a:chExt cx="5365750" cy="1209675"/>
          </a:xfrm>
        </p:grpSpPr>
        <p:sp>
          <p:nvSpPr>
            <p:cNvPr id="366" name="Rectangle"/>
            <p:cNvSpPr/>
            <p:nvPr/>
          </p:nvSpPr>
          <p:spPr>
            <a:xfrm>
              <a:off x="0" y="0"/>
              <a:ext cx="5365750" cy="1209675"/>
            </a:xfrm>
            <a:prstGeom prst="rect">
              <a:avLst/>
            </a:prstGeom>
            <a:solidFill>
              <a:srgbClr val="DDF3C5"/>
            </a:solidFill>
            <a:ln w="12700" cap="flat">
              <a:noFill/>
              <a:miter lim="400000"/>
            </a:ln>
            <a:effectLst/>
          </p:spPr>
          <p:txBody>
            <a:bodyPr wrap="square" lIns="45719" tIns="45719" rIns="45719" bIns="45719" numCol="1" anchor="t">
              <a:noAutofit/>
            </a:bodyPr>
            <a:lstStyle/>
            <a:p>
              <a:pPr/>
            </a:p>
          </p:txBody>
        </p:sp>
        <p:sp>
          <p:nvSpPr>
            <p:cNvPr id="367" name="Business suggestion:…"/>
            <p:cNvSpPr txBox="1"/>
            <p:nvPr/>
          </p:nvSpPr>
          <p:spPr>
            <a:xfrm>
              <a:off x="0" y="0"/>
              <a:ext cx="5365750" cy="1209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pPr>
              <a:r>
                <a:t>Business suggestion:</a:t>
              </a:r>
              <a:endParaRPr>
                <a:solidFill>
                  <a:srgbClr val="FFFFFF"/>
                </a:solidFill>
              </a:endParaRPr>
            </a:p>
            <a:p>
              <a:pPr marL="285750" indent="-285750">
                <a:buSzPct val="100000"/>
                <a:buFont typeface="Arial"/>
                <a:buChar char="•"/>
              </a:pPr>
              <a:r>
                <a:t>The ‘Non-Multi rentals’ customers can be potentially be reached with some offers to rent multiple films to increase rental frequency </a:t>
              </a:r>
            </a:p>
          </p:txBody>
        </p:sp>
      </p:grpSp>
      <p:pic>
        <p:nvPicPr>
          <p:cNvPr id="369" name="Picture 14" descr="Picture 14"/>
          <p:cNvPicPr>
            <a:picLocks noChangeAspect="1"/>
          </p:cNvPicPr>
          <p:nvPr/>
        </p:nvPicPr>
        <p:blipFill>
          <a:blip r:embed="rId4">
            <a:extLst/>
          </a:blip>
          <a:stretch>
            <a:fillRect/>
          </a:stretch>
        </p:blipFill>
        <p:spPr>
          <a:xfrm>
            <a:off x="6096000" y="4205604"/>
            <a:ext cx="5664200" cy="90678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Footer Placeholder 3"/>
          <p:cNvSpPr txBox="1"/>
          <p:nvPr/>
        </p:nvSpPr>
        <p:spPr>
          <a:xfrm>
            <a:off x="431800" y="6508749"/>
            <a:ext cx="5664200" cy="1568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404040"/>
                </a:solidFill>
              </a:defRPr>
            </a:lvl1pPr>
          </a:lstStyle>
          <a:p>
            <a:pPr/>
            <a:r>
              <a:t>Window Functions in MySQL with Python Integration – Team 7</a:t>
            </a:r>
          </a:p>
        </p:txBody>
      </p:sp>
      <p:pic>
        <p:nvPicPr>
          <p:cNvPr id="372" name="Picture 6" descr="Picture 6"/>
          <p:cNvPicPr>
            <a:picLocks noChangeAspect="1"/>
          </p:cNvPicPr>
          <p:nvPr/>
        </p:nvPicPr>
        <p:blipFill>
          <a:blip r:embed="rId2">
            <a:extLst/>
          </a:blip>
          <a:stretch>
            <a:fillRect/>
          </a:stretch>
        </p:blipFill>
        <p:spPr>
          <a:xfrm>
            <a:off x="5991225" y="1249044"/>
            <a:ext cx="4705350" cy="4572001"/>
          </a:xfrm>
          <a:prstGeom prst="rect">
            <a:avLst/>
          </a:prstGeom>
          <a:ln w="12700">
            <a:miter lim="400000"/>
          </a:ln>
        </p:spPr>
      </p:pic>
      <p:sp>
        <p:nvSpPr>
          <p:cNvPr id="373" name="Title 1"/>
          <p:cNvSpPr txBox="1"/>
          <p:nvPr>
            <p:ph type="title"/>
          </p:nvPr>
        </p:nvSpPr>
        <p:spPr>
          <a:xfrm>
            <a:off x="431800" y="431800"/>
            <a:ext cx="11550650" cy="432435"/>
          </a:xfrm>
          <a:prstGeom prst="rect">
            <a:avLst/>
          </a:prstGeom>
        </p:spPr>
        <p:txBody>
          <a:bodyPr/>
          <a:lstStyle>
            <a:lvl1pPr>
              <a:defRPr spc="-100" sz="2800"/>
            </a:lvl1pPr>
          </a:lstStyle>
          <a:p>
            <a:pPr/>
            <a:r>
              <a:t>Q2. What are the top earning film genres for stocking accordingly?</a:t>
            </a:r>
          </a:p>
        </p:txBody>
      </p:sp>
      <p:sp>
        <p:nvSpPr>
          <p:cNvPr id="374" name="Content Placeholder 2"/>
          <p:cNvSpPr txBox="1"/>
          <p:nvPr>
            <p:ph type="body" sz="half" idx="1"/>
          </p:nvPr>
        </p:nvSpPr>
        <p:spPr>
          <a:xfrm>
            <a:off x="431800" y="1038225"/>
            <a:ext cx="3854450" cy="5153025"/>
          </a:xfrm>
          <a:prstGeom prst="rect">
            <a:avLst/>
          </a:prstGeom>
        </p:spPr>
        <p:txBody>
          <a:bodyPr/>
          <a:lstStyle/>
          <a:p>
            <a:pPr/>
            <a:r>
              <a:t>Bucket film genres into 4 levels of rental earnings from the data</a:t>
            </a:r>
          </a:p>
          <a:p>
            <a:pPr/>
          </a:p>
          <a:p>
            <a:pPr>
              <a:defRPr b="1"/>
            </a:pPr>
            <a:r>
              <a:t>Querying Steps:</a:t>
            </a:r>
          </a:p>
          <a:p>
            <a:pPr>
              <a:defRPr b="1"/>
            </a:pPr>
          </a:p>
          <a:p>
            <a:pPr lvl="1" marL="600075" indent="-342900">
              <a:spcBef>
                <a:spcPts val="500"/>
              </a:spcBef>
              <a:buFontTx/>
              <a:buAutoNum type="arabicPeriod" startAt="1"/>
              <a:defRPr sz="1600"/>
            </a:pPr>
            <a:r>
              <a:t>Build a master table by joining tables film, film_category, film, rental, inventory and payment</a:t>
            </a:r>
          </a:p>
          <a:p>
            <a:pPr lvl="1" marL="600075" indent="-342900">
              <a:spcBef>
                <a:spcPts val="500"/>
              </a:spcBef>
              <a:buFontTx/>
              <a:buAutoNum type="arabicPeriod" startAt="1"/>
              <a:defRPr sz="1600"/>
            </a:pPr>
          </a:p>
          <a:p>
            <a:pPr lvl="1" marL="600075" indent="-342900">
              <a:spcBef>
                <a:spcPts val="500"/>
              </a:spcBef>
              <a:buFontTx/>
              <a:buAutoNum type="arabicPeriod" startAt="2"/>
              <a:defRPr sz="1600"/>
            </a:pPr>
            <a:r>
              <a:t>Calculate total earnings and count of films per genre</a:t>
            </a:r>
          </a:p>
          <a:p>
            <a:pPr lvl="1" marL="600075" indent="-342900">
              <a:spcBef>
                <a:spcPts val="500"/>
              </a:spcBef>
              <a:buFontTx/>
              <a:buAutoNum type="arabicPeriod" startAt="2"/>
              <a:defRPr sz="1600"/>
            </a:pPr>
          </a:p>
          <a:p>
            <a:pPr lvl="1" marL="600075" indent="-342900">
              <a:spcBef>
                <a:spcPts val="500"/>
              </a:spcBef>
              <a:buFontTx/>
              <a:buAutoNum type="arabicPeriod" startAt="3"/>
              <a:defRPr sz="1600"/>
            </a:pPr>
            <a:r>
              <a:t> Classify film genre in 4 quartiles based on the earnings using the NTILE() function</a:t>
            </a:r>
          </a:p>
        </p:txBody>
      </p:sp>
      <p:sp>
        <p:nvSpPr>
          <p:cNvPr id="375" name="Slide Number Placeholder 4"/>
          <p:cNvSpPr txBox="1"/>
          <p:nvPr>
            <p:ph type="sldNum" sz="quarter" idx="4294967295"/>
          </p:nvPr>
        </p:nvSpPr>
        <p:spPr>
          <a:xfrm>
            <a:off x="11760200" y="6508749"/>
            <a:ext cx="431800" cy="1568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Rectangle 5"/>
          <p:cNvSpPr/>
          <p:nvPr/>
        </p:nvSpPr>
        <p:spPr>
          <a:xfrm>
            <a:off x="5991225" y="2000250"/>
            <a:ext cx="5768975" cy="2381250"/>
          </a:xfrm>
          <a:prstGeom prst="rect">
            <a:avLst/>
          </a:prstGeom>
          <a:ln w="12700">
            <a:solidFill>
              <a:schemeClr val="accent1"/>
            </a:solidFill>
          </a:ln>
        </p:spPr>
        <p:txBody>
          <a:bodyPr lIns="45719" rIns="45719" anchor="ctr"/>
          <a:lstStyle/>
          <a:p>
            <a:pPr algn="ctr">
              <a:defRPr>
                <a:latin typeface="Candara"/>
                <a:ea typeface="Candara"/>
                <a:cs typeface="Candara"/>
                <a:sym typeface="Candara"/>
              </a:defRPr>
            </a:pPr>
          </a:p>
        </p:txBody>
      </p:sp>
      <p:sp>
        <p:nvSpPr>
          <p:cNvPr id="377" name="Rectangle 12"/>
          <p:cNvSpPr/>
          <p:nvPr/>
        </p:nvSpPr>
        <p:spPr>
          <a:xfrm>
            <a:off x="5991225" y="5189220"/>
            <a:ext cx="5768975" cy="258446"/>
          </a:xfrm>
          <a:prstGeom prst="rect">
            <a:avLst/>
          </a:prstGeom>
          <a:ln w="12700">
            <a:solidFill>
              <a:schemeClr val="accent1"/>
            </a:solidFill>
          </a:ln>
        </p:spPr>
        <p:txBody>
          <a:bodyPr lIns="45719" rIns="45719" anchor="ctr"/>
          <a:lstStyle/>
          <a:p>
            <a:pPr algn="ctr">
              <a:defRPr>
                <a:latin typeface="Candara"/>
                <a:ea typeface="Candara"/>
                <a:cs typeface="Candara"/>
                <a:sym typeface="Candara"/>
              </a:defRPr>
            </a:pPr>
          </a:p>
        </p:txBody>
      </p:sp>
      <p:sp>
        <p:nvSpPr>
          <p:cNvPr id="378" name="Elbow Connector 14"/>
          <p:cNvSpPr/>
          <p:nvPr/>
        </p:nvSpPr>
        <p:spPr>
          <a:xfrm flipV="1" rot="10800000">
            <a:off x="4234815" y="3190875"/>
            <a:ext cx="1756411" cy="238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9" rIns="45719" anchor="ctr"/>
          <a:lstStyle/>
          <a:p>
            <a:pPr>
              <a:defRPr>
                <a:latin typeface="Candara"/>
                <a:ea typeface="Candara"/>
                <a:cs typeface="Candara"/>
                <a:sym typeface="Candara"/>
              </a:defRPr>
            </a:pPr>
          </a:p>
        </p:txBody>
      </p:sp>
      <p:sp>
        <p:nvSpPr>
          <p:cNvPr id="379" name="Elbow Connector 16"/>
          <p:cNvSpPr/>
          <p:nvPr/>
        </p:nvSpPr>
        <p:spPr>
          <a:xfrm rot="10800000">
            <a:off x="4286249" y="4740909"/>
            <a:ext cx="1704976" cy="577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chemeClr val="accent1"/>
            </a:solidFill>
            <a:tailEnd type="triangle"/>
          </a:ln>
        </p:spPr>
        <p:txBody>
          <a:bodyPr lIns="45719" rIns="45719" anchor="ctr"/>
          <a:lstStyle/>
          <a:p>
            <a:pPr>
              <a:defRPr>
                <a:latin typeface="Candara"/>
                <a:ea typeface="Candara"/>
                <a:cs typeface="Candara"/>
                <a:sym typeface="Candara"/>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resentation">
  <a:themeElements>
    <a:clrScheme name="Presentation">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Helvetica"/>
        <a:ea typeface="Helvetica"/>
        <a:cs typeface="Helvetica"/>
      </a:minorFont>
    </a:fontScheme>
    <a:fmtScheme name="Present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resentation">
  <a:themeElements>
    <a:clrScheme name="Presentation">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Helvetica"/>
        <a:ea typeface="Helvetica"/>
        <a:cs typeface="Helvetica"/>
      </a:minorFont>
    </a:fontScheme>
    <a:fmtScheme name="Present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